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8" r:id="rId3"/>
    <p:sldId id="259" r:id="rId4"/>
    <p:sldId id="261" r:id="rId5"/>
    <p:sldId id="262" r:id="rId6"/>
    <p:sldId id="263" r:id="rId7"/>
    <p:sldId id="264" r:id="rId8"/>
    <p:sldId id="265" r:id="rId9"/>
    <p:sldId id="276"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31D2B9F-FFDF-43FD-B70B-96519B0A89D4}"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FB63E-B75B-459B-90E3-2B44318DA7EA}" type="slidenum">
              <a:rPr lang="en-US" smtClean="0"/>
              <a:t>‹#›</a:t>
            </a:fld>
            <a:endParaRPr lang="en-US"/>
          </a:p>
        </p:txBody>
      </p:sp>
    </p:spTree>
    <p:extLst>
      <p:ext uri="{BB962C8B-B14F-4D97-AF65-F5344CB8AC3E}">
        <p14:creationId xmlns:p14="http://schemas.microsoft.com/office/powerpoint/2010/main" val="469371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31D2B9F-FFDF-43FD-B70B-96519B0A89D4}"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FB63E-B75B-459B-90E3-2B44318DA7EA}" type="slidenum">
              <a:rPr lang="en-US" smtClean="0"/>
              <a:t>‹#›</a:t>
            </a:fld>
            <a:endParaRPr lang="en-US"/>
          </a:p>
        </p:txBody>
      </p:sp>
    </p:spTree>
    <p:extLst>
      <p:ext uri="{BB962C8B-B14F-4D97-AF65-F5344CB8AC3E}">
        <p14:creationId xmlns:p14="http://schemas.microsoft.com/office/powerpoint/2010/main" val="1436219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31D2B9F-FFDF-43FD-B70B-96519B0A89D4}"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FB63E-B75B-459B-90E3-2B44318DA7EA}" type="slidenum">
              <a:rPr lang="en-US" smtClean="0"/>
              <a:t>‹#›</a:t>
            </a:fld>
            <a:endParaRPr lang="en-US"/>
          </a:p>
        </p:txBody>
      </p:sp>
    </p:spTree>
    <p:extLst>
      <p:ext uri="{BB962C8B-B14F-4D97-AF65-F5344CB8AC3E}">
        <p14:creationId xmlns:p14="http://schemas.microsoft.com/office/powerpoint/2010/main" val="216606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31D2B9F-FFDF-43FD-B70B-96519B0A89D4}"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FB63E-B75B-459B-90E3-2B44318DA7EA}" type="slidenum">
              <a:rPr lang="en-US" smtClean="0"/>
              <a:t>‹#›</a:t>
            </a:fld>
            <a:endParaRPr lang="en-US"/>
          </a:p>
        </p:txBody>
      </p:sp>
    </p:spTree>
    <p:extLst>
      <p:ext uri="{BB962C8B-B14F-4D97-AF65-F5344CB8AC3E}">
        <p14:creationId xmlns:p14="http://schemas.microsoft.com/office/powerpoint/2010/main" val="884778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D2B9F-FFDF-43FD-B70B-96519B0A89D4}"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FB63E-B75B-459B-90E3-2B44318DA7EA}" type="slidenum">
              <a:rPr lang="en-US" smtClean="0"/>
              <a:t>‹#›</a:t>
            </a:fld>
            <a:endParaRPr lang="en-US"/>
          </a:p>
        </p:txBody>
      </p:sp>
    </p:spTree>
    <p:extLst>
      <p:ext uri="{BB962C8B-B14F-4D97-AF65-F5344CB8AC3E}">
        <p14:creationId xmlns:p14="http://schemas.microsoft.com/office/powerpoint/2010/main" val="1115903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31D2B9F-FFDF-43FD-B70B-96519B0A89D4}"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FB63E-B75B-459B-90E3-2B44318DA7EA}" type="slidenum">
              <a:rPr lang="en-US" smtClean="0"/>
              <a:t>‹#›</a:t>
            </a:fld>
            <a:endParaRPr lang="en-US"/>
          </a:p>
        </p:txBody>
      </p:sp>
    </p:spTree>
    <p:extLst>
      <p:ext uri="{BB962C8B-B14F-4D97-AF65-F5344CB8AC3E}">
        <p14:creationId xmlns:p14="http://schemas.microsoft.com/office/powerpoint/2010/main" val="296548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31D2B9F-FFDF-43FD-B70B-96519B0A89D4}"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DFB63E-B75B-459B-90E3-2B44318DA7EA}" type="slidenum">
              <a:rPr lang="en-US" smtClean="0"/>
              <a:t>‹#›</a:t>
            </a:fld>
            <a:endParaRPr lang="en-US"/>
          </a:p>
        </p:txBody>
      </p:sp>
    </p:spTree>
    <p:extLst>
      <p:ext uri="{BB962C8B-B14F-4D97-AF65-F5344CB8AC3E}">
        <p14:creationId xmlns:p14="http://schemas.microsoft.com/office/powerpoint/2010/main" val="2833264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31D2B9F-FFDF-43FD-B70B-96519B0A89D4}"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DFB63E-B75B-459B-90E3-2B44318DA7EA}" type="slidenum">
              <a:rPr lang="en-US" smtClean="0"/>
              <a:t>‹#›</a:t>
            </a:fld>
            <a:endParaRPr lang="en-US"/>
          </a:p>
        </p:txBody>
      </p:sp>
    </p:spTree>
    <p:extLst>
      <p:ext uri="{BB962C8B-B14F-4D97-AF65-F5344CB8AC3E}">
        <p14:creationId xmlns:p14="http://schemas.microsoft.com/office/powerpoint/2010/main" val="3992210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D2B9F-FFDF-43FD-B70B-96519B0A89D4}" type="datetimeFigureOut">
              <a:rPr lang="en-US" smtClean="0"/>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DFB63E-B75B-459B-90E3-2B44318DA7EA}" type="slidenum">
              <a:rPr lang="en-US" smtClean="0"/>
              <a:t>‹#›</a:t>
            </a:fld>
            <a:endParaRPr lang="en-US"/>
          </a:p>
        </p:txBody>
      </p:sp>
    </p:spTree>
    <p:extLst>
      <p:ext uri="{BB962C8B-B14F-4D97-AF65-F5344CB8AC3E}">
        <p14:creationId xmlns:p14="http://schemas.microsoft.com/office/powerpoint/2010/main" val="337001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D2B9F-FFDF-43FD-B70B-96519B0A89D4}"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FB63E-B75B-459B-90E3-2B44318DA7EA}" type="slidenum">
              <a:rPr lang="en-US" smtClean="0"/>
              <a:t>‹#›</a:t>
            </a:fld>
            <a:endParaRPr lang="en-US"/>
          </a:p>
        </p:txBody>
      </p:sp>
    </p:spTree>
    <p:extLst>
      <p:ext uri="{BB962C8B-B14F-4D97-AF65-F5344CB8AC3E}">
        <p14:creationId xmlns:p14="http://schemas.microsoft.com/office/powerpoint/2010/main" val="2596527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D2B9F-FFDF-43FD-B70B-96519B0A89D4}"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FB63E-B75B-459B-90E3-2B44318DA7EA}" type="slidenum">
              <a:rPr lang="en-US" smtClean="0"/>
              <a:t>‹#›</a:t>
            </a:fld>
            <a:endParaRPr lang="en-US"/>
          </a:p>
        </p:txBody>
      </p:sp>
    </p:spTree>
    <p:extLst>
      <p:ext uri="{BB962C8B-B14F-4D97-AF65-F5344CB8AC3E}">
        <p14:creationId xmlns:p14="http://schemas.microsoft.com/office/powerpoint/2010/main" val="4289678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31D2B9F-FFDF-43FD-B70B-96519B0A89D4}" type="datetimeFigureOut">
              <a:rPr lang="en-US" smtClean="0"/>
              <a:t>3/22/2020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CDFB63E-B75B-459B-90E3-2B44318DA7EA}" type="slidenum">
              <a:rPr lang="en-US" smtClean="0"/>
              <a:t>‹#›</a:t>
            </a:fld>
            <a:endParaRPr lang="en-US"/>
          </a:p>
        </p:txBody>
      </p:sp>
    </p:spTree>
    <p:extLst>
      <p:ext uri="{BB962C8B-B14F-4D97-AF65-F5344CB8AC3E}">
        <p14:creationId xmlns:p14="http://schemas.microsoft.com/office/powerpoint/2010/main" val="907824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normAutofit fontScale="92500" lnSpcReduction="20000"/>
          </a:bodyPr>
          <a:lstStyle/>
          <a:p>
            <a:pPr marL="0" indent="0" algn="ctr">
              <a:buNone/>
            </a:pPr>
            <a:endParaRPr lang="ar-EG" sz="4400" b="1" dirty="0" smtClean="0">
              <a:solidFill>
                <a:srgbClr val="FF0000"/>
              </a:solidFill>
              <a:cs typeface="+mj-cs"/>
            </a:endParaRPr>
          </a:p>
          <a:p>
            <a:pPr marL="0" indent="0" algn="ctr">
              <a:buNone/>
            </a:pPr>
            <a:r>
              <a:rPr lang="ar-EG" sz="4400" b="1" dirty="0" smtClean="0">
                <a:solidFill>
                  <a:srgbClr val="FF0000"/>
                </a:solidFill>
                <a:cs typeface="+mj-cs"/>
              </a:rPr>
              <a:t>الزراعة العضوية </a:t>
            </a:r>
            <a:endParaRPr lang="ar-EG" sz="4400" b="1" dirty="0" smtClean="0">
              <a:solidFill>
                <a:srgbClr val="FF0000"/>
              </a:solidFill>
              <a:cs typeface="+mj-cs"/>
            </a:endParaRPr>
          </a:p>
          <a:p>
            <a:pPr marL="0" indent="0" algn="ctr">
              <a:buNone/>
            </a:pPr>
            <a:r>
              <a:rPr lang="ar-EG" sz="4400" b="1" dirty="0" smtClean="0">
                <a:solidFill>
                  <a:srgbClr val="FF0000"/>
                </a:solidFill>
                <a:cs typeface="+mj-cs"/>
              </a:rPr>
              <a:t>دراسات </a:t>
            </a:r>
            <a:r>
              <a:rPr lang="ar-EG" sz="4400" b="1" dirty="0" smtClean="0">
                <a:solidFill>
                  <a:srgbClr val="FF0000"/>
                </a:solidFill>
                <a:cs typeface="+mj-cs"/>
              </a:rPr>
              <a:t>عليا </a:t>
            </a:r>
          </a:p>
          <a:p>
            <a:pPr marL="0" indent="0" algn="ctr">
              <a:buNone/>
            </a:pPr>
            <a:r>
              <a:rPr lang="ar-EG" sz="4400" b="1" dirty="0" smtClean="0">
                <a:solidFill>
                  <a:srgbClr val="00B050"/>
                </a:solidFill>
                <a:latin typeface="Times New Roman" pitchFamily="18" charset="0"/>
                <a:cs typeface="Times New Roman" pitchFamily="18" charset="0"/>
              </a:rPr>
              <a:t>دكتور </a:t>
            </a:r>
          </a:p>
          <a:p>
            <a:pPr marL="0" indent="0" algn="ctr">
              <a:buNone/>
            </a:pPr>
            <a:r>
              <a:rPr lang="ar-EG" sz="4400" b="1" dirty="0" smtClean="0">
                <a:solidFill>
                  <a:srgbClr val="00B050"/>
                </a:solidFill>
                <a:latin typeface="Times New Roman" pitchFamily="18" charset="0"/>
                <a:cs typeface="Times New Roman" pitchFamily="18" charset="0"/>
              </a:rPr>
              <a:t>محمد أحمد بسيوني </a:t>
            </a:r>
          </a:p>
          <a:p>
            <a:pPr marL="0" indent="0" algn="ctr">
              <a:buNone/>
            </a:pPr>
            <a:r>
              <a:rPr lang="ar-EG" sz="4400" b="1" dirty="0" smtClean="0">
                <a:solidFill>
                  <a:srgbClr val="00B050"/>
                </a:solidFill>
                <a:latin typeface="Times New Roman" pitchFamily="18" charset="0"/>
                <a:cs typeface="Times New Roman" pitchFamily="18" charset="0"/>
              </a:rPr>
              <a:t>مدرس علوم الاراضي والمياة </a:t>
            </a:r>
          </a:p>
          <a:p>
            <a:pPr marL="0" indent="0" algn="ctr">
              <a:buNone/>
            </a:pPr>
            <a:r>
              <a:rPr lang="ar-EG" sz="4400" b="1" dirty="0" smtClean="0">
                <a:solidFill>
                  <a:srgbClr val="00B050"/>
                </a:solidFill>
                <a:latin typeface="Times New Roman" pitchFamily="18" charset="0"/>
                <a:cs typeface="Times New Roman" pitchFamily="18" charset="0"/>
              </a:rPr>
              <a:t>كلية الزراعة – جامعة بنها </a:t>
            </a:r>
          </a:p>
          <a:p>
            <a:pPr marL="0" indent="0" algn="ctr">
              <a:buNone/>
            </a:pPr>
            <a:endParaRPr lang="ar-EG" sz="4400" b="1" dirty="0">
              <a:solidFill>
                <a:srgbClr val="FF0000"/>
              </a:solidFill>
              <a:cs typeface="+mj-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28600"/>
            <a:ext cx="6553200"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8308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81000" y="457200"/>
            <a:ext cx="8458200" cy="1524000"/>
          </a:xfrm>
        </p:spPr>
        <p:txBody>
          <a:bodyPr>
            <a:noAutofit/>
          </a:bodyPr>
          <a:lstStyle/>
          <a:p>
            <a:pPr marL="914400" lvl="2" indent="0" algn="just" rtl="1">
              <a:buNone/>
            </a:pPr>
            <a:r>
              <a:rPr lang="ar-EG" sz="2800" b="1" dirty="0" smtClean="0">
                <a:solidFill>
                  <a:schemeClr val="tx2"/>
                </a:solidFill>
              </a:rPr>
              <a:t>2- درجة  </a:t>
            </a:r>
            <a:r>
              <a:rPr lang="ar-EG" sz="2800" b="1" dirty="0">
                <a:solidFill>
                  <a:schemeClr val="tx2"/>
                </a:solidFill>
              </a:rPr>
              <a:t>الحموضة:</a:t>
            </a:r>
            <a:endParaRPr lang="en-US" sz="2800" b="1" dirty="0">
              <a:solidFill>
                <a:schemeClr val="tx2"/>
              </a:solidFill>
            </a:endParaRPr>
          </a:p>
          <a:p>
            <a:pPr algn="just" rtl="1"/>
            <a:r>
              <a:rPr lang="ar-EG" sz="2400" b="1" dirty="0">
                <a:solidFill>
                  <a:schemeClr val="accent6">
                    <a:lumMod val="50000"/>
                  </a:schemeClr>
                </a:solidFill>
              </a:rPr>
              <a:t>حفظ درجة  الحموضة  حول درجة  التعادل  هى من أهم  الشروط  عند تشغيل  مخمرات  البيوجاز وتعتبر  أفضل  درجة حموضة  هى 6-8(  </a:t>
            </a:r>
            <a:r>
              <a:rPr lang="en-US" sz="2400" b="1" dirty="0">
                <a:solidFill>
                  <a:schemeClr val="accent6">
                    <a:lumMod val="50000"/>
                  </a:schemeClr>
                </a:solidFill>
              </a:rPr>
              <a:t>pH</a:t>
            </a:r>
            <a:r>
              <a:rPr lang="ar-EG" sz="2400" b="1" dirty="0">
                <a:solidFill>
                  <a:schemeClr val="accent6">
                    <a:lumMod val="50000"/>
                  </a:schemeClr>
                </a:solidFill>
              </a:rPr>
              <a:t> ). </a:t>
            </a:r>
            <a:endParaRPr lang="en-US" sz="2400" b="1" dirty="0">
              <a:solidFill>
                <a:schemeClr val="accent6">
                  <a:lumMod val="50000"/>
                </a:schemeClr>
              </a:solidFill>
            </a:endParaRPr>
          </a:p>
        </p:txBody>
      </p:sp>
      <p:sp>
        <p:nvSpPr>
          <p:cNvPr id="7" name="Content Placeholder 2"/>
          <p:cNvSpPr txBox="1">
            <a:spLocks/>
          </p:cNvSpPr>
          <p:nvPr/>
        </p:nvSpPr>
        <p:spPr>
          <a:xfrm>
            <a:off x="381000" y="2362200"/>
            <a:ext cx="8458200" cy="2057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lvl="2" indent="0" algn="just" rtl="1">
              <a:buNone/>
            </a:pPr>
            <a:r>
              <a:rPr lang="ar-EG" sz="2800" b="1" dirty="0" smtClean="0">
                <a:solidFill>
                  <a:schemeClr val="tx2"/>
                </a:solidFill>
              </a:rPr>
              <a:t>3- نسبة  </a:t>
            </a:r>
            <a:r>
              <a:rPr lang="ar-EG" sz="2800" b="1" dirty="0">
                <a:solidFill>
                  <a:schemeClr val="tx2"/>
                </a:solidFill>
              </a:rPr>
              <a:t>(</a:t>
            </a:r>
            <a:r>
              <a:rPr lang="en-US" sz="2800" b="1" dirty="0">
                <a:solidFill>
                  <a:schemeClr val="tx2"/>
                </a:solidFill>
              </a:rPr>
              <a:t>C/N</a:t>
            </a:r>
            <a:r>
              <a:rPr lang="ar-EG" sz="2800" b="1" dirty="0">
                <a:solidFill>
                  <a:schemeClr val="tx2"/>
                </a:solidFill>
              </a:rPr>
              <a:t>  ) الكربون / النيتروجين:</a:t>
            </a:r>
            <a:endParaRPr lang="en-US" sz="2800" b="1" dirty="0">
              <a:solidFill>
                <a:schemeClr val="tx2"/>
              </a:solidFill>
            </a:endParaRPr>
          </a:p>
          <a:p>
            <a:pPr algn="just" rtl="1"/>
            <a:r>
              <a:rPr lang="ar-EG" sz="2400" b="1" dirty="0">
                <a:solidFill>
                  <a:schemeClr val="accent6">
                    <a:lumMod val="50000"/>
                  </a:schemeClr>
                </a:solidFill>
              </a:rPr>
              <a:t>الدرجة  المثلى المطلوبة (1:30) وهناك  مخلفات  غنية  بالآزوت  وأخرى  غنية  بالكربون لذا  يجب معادلة هذه النسب بخلط المخلفات ببعضها أو كمر الأحطاب  قبل وضعها  فى المخمر  لرفع  نسبة  الكربون بها.</a:t>
            </a:r>
            <a:endParaRPr lang="en-US" sz="2400" b="1" dirty="0">
              <a:solidFill>
                <a:schemeClr val="accent6">
                  <a:lumMod val="50000"/>
                </a:schemeClr>
              </a:solidFill>
            </a:endParaRPr>
          </a:p>
        </p:txBody>
      </p:sp>
      <p:sp>
        <p:nvSpPr>
          <p:cNvPr id="8" name="Content Placeholder 2"/>
          <p:cNvSpPr txBox="1">
            <a:spLocks/>
          </p:cNvSpPr>
          <p:nvPr/>
        </p:nvSpPr>
        <p:spPr>
          <a:xfrm>
            <a:off x="343469" y="4724400"/>
            <a:ext cx="8458200" cy="1524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lvl="2" indent="0" algn="just" rtl="1">
              <a:buNone/>
            </a:pPr>
            <a:r>
              <a:rPr lang="ar-EG" sz="2800" b="1" dirty="0" smtClean="0">
                <a:solidFill>
                  <a:schemeClr val="tx2"/>
                </a:solidFill>
              </a:rPr>
              <a:t>4- نسبة  </a:t>
            </a:r>
            <a:r>
              <a:rPr lang="ar-EG" sz="2800" b="1" dirty="0">
                <a:solidFill>
                  <a:schemeClr val="tx2"/>
                </a:solidFill>
              </a:rPr>
              <a:t>المواد الصلبة  في مخلوط  التخمير</a:t>
            </a:r>
            <a:endParaRPr lang="en-US" sz="2800" b="1" dirty="0">
              <a:solidFill>
                <a:schemeClr val="tx2"/>
              </a:solidFill>
            </a:endParaRPr>
          </a:p>
          <a:p>
            <a:pPr algn="just" rtl="1"/>
            <a:r>
              <a:rPr lang="ar-EG" sz="2400" b="1" dirty="0">
                <a:solidFill>
                  <a:schemeClr val="accent6">
                    <a:lumMod val="50000"/>
                  </a:schemeClr>
                </a:solidFill>
              </a:rPr>
              <a:t>يجب أن تتراوح النسبة  مابين  (5-10%) من مخلوط  التخمير بذلك  تختلف  نسبة  خلط  المخلفات  بالماء تبعا  لنسبة  الرطوبة  في  المخلفات.</a:t>
            </a:r>
            <a:endParaRPr lang="en-US" sz="2400" b="1" dirty="0">
              <a:solidFill>
                <a:schemeClr val="accent6">
                  <a:lumMod val="50000"/>
                </a:schemeClr>
              </a:solidFill>
            </a:endParaRPr>
          </a:p>
        </p:txBody>
      </p:sp>
    </p:spTree>
    <p:extLst>
      <p:ext uri="{BB962C8B-B14F-4D97-AF65-F5344CB8AC3E}">
        <p14:creationId xmlns:p14="http://schemas.microsoft.com/office/powerpoint/2010/main" val="135421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additive="base">
                                        <p:cTn id="1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 calcmode="lin" valueType="num">
                                      <p:cBhvr additive="base">
                                        <p:cTn id="2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 calcmode="lin" valueType="num">
                                      <p:cBhvr additive="base">
                                        <p:cTn id="2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 calcmode="lin" valueType="num">
                                      <p:cBhvr additive="base">
                                        <p:cTn id="32"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533400" y="990600"/>
            <a:ext cx="8229600" cy="792162"/>
          </a:xfrm>
        </p:spPr>
        <p:txBody>
          <a:bodyPr>
            <a:normAutofit/>
          </a:bodyPr>
          <a:lstStyle/>
          <a:p>
            <a:pPr lvl="0" rtl="1"/>
            <a:r>
              <a:rPr lang="ar-EG" b="1" u="sng" dirty="0">
                <a:solidFill>
                  <a:srgbClr val="C00000"/>
                </a:solidFill>
              </a:rPr>
              <a:t>التقليب</a:t>
            </a:r>
            <a:endParaRPr lang="en-US" b="1" u="sng" dirty="0">
              <a:solidFill>
                <a:srgbClr val="C00000"/>
              </a:solidFill>
            </a:endParaRPr>
          </a:p>
        </p:txBody>
      </p:sp>
      <p:sp>
        <p:nvSpPr>
          <p:cNvPr id="10" name="Content Placeholder 2"/>
          <p:cNvSpPr>
            <a:spLocks noGrp="1"/>
          </p:cNvSpPr>
          <p:nvPr>
            <p:ph idx="1"/>
          </p:nvPr>
        </p:nvSpPr>
        <p:spPr>
          <a:xfrm>
            <a:off x="381000" y="2209800"/>
            <a:ext cx="8458200" cy="3429000"/>
          </a:xfrm>
        </p:spPr>
        <p:txBody>
          <a:bodyPr>
            <a:noAutofit/>
          </a:bodyPr>
          <a:lstStyle/>
          <a:p>
            <a:pPr algn="just" rtl="1">
              <a:lnSpc>
                <a:spcPct val="250000"/>
              </a:lnSpc>
            </a:pPr>
            <a:r>
              <a:rPr lang="ar-EG" sz="2400" b="1" dirty="0">
                <a:solidFill>
                  <a:schemeClr val="accent6">
                    <a:lumMod val="50000"/>
                  </a:schemeClr>
                </a:solidFill>
              </a:rPr>
              <a:t>ينتج عن  تقليب  المواد  المتخمرة  تكسير طبقات  الخبث التى  تطفو  على  السطح  حتى  لا  تعوق تصاعد  الغاز  لأعلى  كذلك  يعمل  التقليب على رفع  درجة  الحرارة  للمواد المتخمرة.</a:t>
            </a:r>
            <a:endParaRPr lang="en-US" sz="2400" b="1" dirty="0">
              <a:solidFill>
                <a:schemeClr val="accent6">
                  <a:lumMod val="50000"/>
                </a:schemeClr>
              </a:solidFill>
            </a:endParaRPr>
          </a:p>
        </p:txBody>
      </p:sp>
    </p:spTree>
    <p:extLst>
      <p:ext uri="{BB962C8B-B14F-4D97-AF65-F5344CB8AC3E}">
        <p14:creationId xmlns:p14="http://schemas.microsoft.com/office/powerpoint/2010/main" val="115107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 calcmode="lin" valueType="num">
                                      <p:cBhvr additive="base">
                                        <p:cTn id="1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52400"/>
            <a:ext cx="8229600" cy="792162"/>
          </a:xfrm>
        </p:spPr>
        <p:txBody>
          <a:bodyPr>
            <a:normAutofit/>
          </a:bodyPr>
          <a:lstStyle/>
          <a:p>
            <a:pPr rtl="1"/>
            <a:r>
              <a:rPr lang="ar-EG" b="1" u="sng" dirty="0">
                <a:solidFill>
                  <a:srgbClr val="C00000"/>
                </a:solidFill>
              </a:rPr>
              <a:t>تنقية  </a:t>
            </a:r>
            <a:r>
              <a:rPr lang="ar-EG" b="1" u="sng" dirty="0" smtClean="0">
                <a:solidFill>
                  <a:srgbClr val="C00000"/>
                </a:solidFill>
              </a:rPr>
              <a:t>البيوجاز </a:t>
            </a:r>
            <a:endParaRPr lang="en-US" b="1" u="sng" dirty="0">
              <a:solidFill>
                <a:srgbClr val="C00000"/>
              </a:solidFill>
            </a:endParaRPr>
          </a:p>
        </p:txBody>
      </p:sp>
      <p:sp>
        <p:nvSpPr>
          <p:cNvPr id="7" name="Content Placeholder 2"/>
          <p:cNvSpPr>
            <a:spLocks noGrp="1"/>
          </p:cNvSpPr>
          <p:nvPr>
            <p:ph idx="1"/>
          </p:nvPr>
        </p:nvSpPr>
        <p:spPr>
          <a:xfrm>
            <a:off x="381000" y="838200"/>
            <a:ext cx="8458200" cy="5638800"/>
          </a:xfrm>
        </p:spPr>
        <p:txBody>
          <a:bodyPr>
            <a:noAutofit/>
          </a:bodyPr>
          <a:lstStyle/>
          <a:p>
            <a:pPr algn="just" rtl="1"/>
            <a:r>
              <a:rPr lang="ar-EG" sz="2400" b="1" dirty="0">
                <a:solidFill>
                  <a:schemeClr val="accent6">
                    <a:lumMod val="50000"/>
                  </a:schemeClr>
                </a:solidFill>
              </a:rPr>
              <a:t>يحتوى  الغاز الحيوي على تركيز مرتفع  من ثانى أكسيد الكربون (</a:t>
            </a:r>
            <a:r>
              <a:rPr lang="en-US" sz="2400" b="1" dirty="0">
                <a:solidFill>
                  <a:schemeClr val="accent6">
                    <a:lumMod val="50000"/>
                  </a:schemeClr>
                </a:solidFill>
              </a:rPr>
              <a:t>CO</a:t>
            </a:r>
            <a:r>
              <a:rPr lang="en-US" sz="2400" b="1" baseline="-25000" dirty="0">
                <a:solidFill>
                  <a:schemeClr val="accent6">
                    <a:lumMod val="50000"/>
                  </a:schemeClr>
                </a:solidFill>
              </a:rPr>
              <a:t>2</a:t>
            </a:r>
            <a:r>
              <a:rPr lang="ar-EG" sz="2400" b="1" dirty="0">
                <a:solidFill>
                  <a:schemeClr val="accent6">
                    <a:lumMod val="50000"/>
                  </a:schemeClr>
                </a:solidFill>
              </a:rPr>
              <a:t>) (27-43)% والتخلص  منه  يكتسب  أهمية  خاصة عند  إنتاج واستخدام  الغاز  الحيوي  على  نظام  الوحدات  الكبيرة  لإنتاج  البيوجاز  من  حمأة  مجارى  المدن  تنتج  عشرات  الآلاف من الأمتار  المكعبة  من الغاز  الحيوي  يوميا  وتحتاج في تخزينها  إلى  حيز مرتفع  التكاليف  كما يستخدم  فى  ضخ  الغاز الحيوي  مضخات  رافعة  كل ذلك  يجعل  التخلص  من (</a:t>
            </a:r>
            <a:r>
              <a:rPr lang="en-US" sz="2400" b="1" dirty="0">
                <a:solidFill>
                  <a:schemeClr val="accent6">
                    <a:lumMod val="50000"/>
                  </a:schemeClr>
                </a:solidFill>
              </a:rPr>
              <a:t>Co</a:t>
            </a:r>
            <a:r>
              <a:rPr lang="en-US" sz="2400" b="1" baseline="-25000" dirty="0">
                <a:solidFill>
                  <a:schemeClr val="accent6">
                    <a:lumMod val="50000"/>
                  </a:schemeClr>
                </a:solidFill>
              </a:rPr>
              <a:t>2</a:t>
            </a:r>
            <a:r>
              <a:rPr lang="ar-EG" sz="2400" b="1" dirty="0">
                <a:solidFill>
                  <a:schemeClr val="accent6">
                    <a:lumMod val="50000"/>
                  </a:schemeClr>
                </a:solidFill>
              </a:rPr>
              <a:t>) أمر ذو  أهمية  اقتصادية  - كما أنه فى الأهمية  بمكان  التخلص من </a:t>
            </a:r>
            <a:r>
              <a:rPr lang="en-US" sz="2400" b="1" dirty="0">
                <a:solidFill>
                  <a:schemeClr val="accent6">
                    <a:lumMod val="50000"/>
                  </a:schemeClr>
                </a:solidFill>
              </a:rPr>
              <a:t>Co</a:t>
            </a:r>
            <a:r>
              <a:rPr lang="en-US" sz="2400" b="1" baseline="-25000" dirty="0">
                <a:solidFill>
                  <a:schemeClr val="accent6">
                    <a:lumMod val="50000"/>
                  </a:schemeClr>
                </a:solidFill>
              </a:rPr>
              <a:t>2</a:t>
            </a:r>
            <a:r>
              <a:rPr lang="ar-EG" sz="2400" b="1" dirty="0">
                <a:solidFill>
                  <a:schemeClr val="accent6">
                    <a:lumMod val="50000"/>
                  </a:schemeClr>
                </a:solidFill>
              </a:rPr>
              <a:t>  إذا ما استلزم الأمر ضغط  الغاز  الحيوي  فى  أسطوانات  واستخدامها  فى  تشغيل  الجرارات  والسيارات.</a:t>
            </a:r>
            <a:endParaRPr lang="en-US" sz="2400" b="1" dirty="0">
              <a:solidFill>
                <a:schemeClr val="accent6">
                  <a:lumMod val="50000"/>
                </a:schemeClr>
              </a:solidFill>
            </a:endParaRPr>
          </a:p>
          <a:p>
            <a:pPr algn="just" rtl="1"/>
            <a:r>
              <a:rPr lang="ar-EG" sz="2400" b="1" dirty="0">
                <a:solidFill>
                  <a:schemeClr val="accent6">
                    <a:lumMod val="50000"/>
                  </a:schemeClr>
                </a:solidFill>
              </a:rPr>
              <a:t>وأبسط طريقة  للتخلص  من </a:t>
            </a:r>
            <a:r>
              <a:rPr lang="en-US" sz="2400" b="1" dirty="0">
                <a:solidFill>
                  <a:schemeClr val="accent6">
                    <a:lumMod val="50000"/>
                  </a:schemeClr>
                </a:solidFill>
              </a:rPr>
              <a:t>Co</a:t>
            </a:r>
            <a:r>
              <a:rPr lang="en-US" sz="2400" b="1" baseline="-25000" dirty="0">
                <a:solidFill>
                  <a:schemeClr val="accent6">
                    <a:lumMod val="50000"/>
                  </a:schemeClr>
                </a:solidFill>
              </a:rPr>
              <a:t>2</a:t>
            </a:r>
            <a:r>
              <a:rPr lang="en-US" sz="2400" b="1" dirty="0">
                <a:solidFill>
                  <a:schemeClr val="accent6">
                    <a:lumMod val="50000"/>
                  </a:schemeClr>
                </a:solidFill>
              </a:rPr>
              <a:t> </a:t>
            </a:r>
            <a:r>
              <a:rPr lang="ar-EG" sz="2400" b="1" dirty="0">
                <a:solidFill>
                  <a:schemeClr val="accent6">
                    <a:lumMod val="50000"/>
                  </a:schemeClr>
                </a:solidFill>
              </a:rPr>
              <a:t>هى  إمرار  الغاز الحيوي الناتج  فى  إناء خاص يحتوى على ماء جير وبالتالى  نجد أن </a:t>
            </a:r>
            <a:r>
              <a:rPr lang="en-US" sz="2400" b="1" dirty="0">
                <a:solidFill>
                  <a:schemeClr val="accent6">
                    <a:lumMod val="50000"/>
                  </a:schemeClr>
                </a:solidFill>
              </a:rPr>
              <a:t>CO</a:t>
            </a:r>
            <a:r>
              <a:rPr lang="en-US" sz="2400" b="1" baseline="-25000" dirty="0">
                <a:solidFill>
                  <a:schemeClr val="accent6">
                    <a:lumMod val="50000"/>
                  </a:schemeClr>
                </a:solidFill>
              </a:rPr>
              <a:t>2</a:t>
            </a:r>
            <a:r>
              <a:rPr lang="ar-EG" sz="2400" b="1" dirty="0">
                <a:solidFill>
                  <a:schemeClr val="accent6">
                    <a:lumMod val="50000"/>
                  </a:schemeClr>
                </a:solidFill>
              </a:rPr>
              <a:t>  الموجود مع  الميثان يتفاعل  مع ماء الجير  ويكون كربونات الكالسيوم التى  تترسب  ويخرج  غاز الميثان  نقيا.</a:t>
            </a:r>
            <a:endParaRPr lang="en-US" sz="2400" b="1" dirty="0">
              <a:solidFill>
                <a:schemeClr val="accent6">
                  <a:lumMod val="50000"/>
                </a:schemeClr>
              </a:solidFill>
            </a:endParaRPr>
          </a:p>
          <a:p>
            <a:pPr marL="0" indent="0" algn="ctr" rtl="1">
              <a:buNone/>
            </a:pPr>
            <a:r>
              <a:rPr lang="en-US" sz="2400" b="1" dirty="0">
                <a:solidFill>
                  <a:schemeClr val="accent6">
                    <a:lumMod val="50000"/>
                  </a:schemeClr>
                </a:solidFill>
              </a:rPr>
              <a:t>   CH</a:t>
            </a:r>
            <a:r>
              <a:rPr lang="en-US" sz="2400" b="1" baseline="-25000" dirty="0">
                <a:solidFill>
                  <a:schemeClr val="accent6">
                    <a:lumMod val="50000"/>
                  </a:schemeClr>
                </a:solidFill>
              </a:rPr>
              <a:t>4</a:t>
            </a:r>
            <a:r>
              <a:rPr lang="en-US" sz="2400" b="1" dirty="0">
                <a:solidFill>
                  <a:schemeClr val="accent6">
                    <a:lumMod val="50000"/>
                  </a:schemeClr>
                </a:solidFill>
              </a:rPr>
              <a:t>+CO</a:t>
            </a:r>
            <a:r>
              <a:rPr lang="en-US" sz="2400" b="1" baseline="-25000" dirty="0">
                <a:solidFill>
                  <a:schemeClr val="accent6">
                    <a:lumMod val="50000"/>
                  </a:schemeClr>
                </a:solidFill>
              </a:rPr>
              <a:t>2</a:t>
            </a:r>
            <a:r>
              <a:rPr lang="en-US" sz="2400" b="1" dirty="0">
                <a:solidFill>
                  <a:schemeClr val="accent6">
                    <a:lumMod val="50000"/>
                  </a:schemeClr>
                </a:solidFill>
              </a:rPr>
              <a:t>+Ca(OH)</a:t>
            </a:r>
            <a:r>
              <a:rPr lang="en-US" sz="2400" b="1" baseline="-25000" dirty="0">
                <a:solidFill>
                  <a:schemeClr val="accent6">
                    <a:lumMod val="50000"/>
                  </a:schemeClr>
                </a:solidFill>
              </a:rPr>
              <a:t>2</a:t>
            </a:r>
            <a:r>
              <a:rPr lang="en-US" sz="2400" b="1" dirty="0">
                <a:solidFill>
                  <a:schemeClr val="accent6">
                    <a:lumMod val="50000"/>
                  </a:schemeClr>
                </a:solidFill>
              </a:rPr>
              <a:t>   </a:t>
            </a:r>
            <a:r>
              <a:rPr lang="en-US" sz="2400" b="1" dirty="0" smtClean="0">
                <a:solidFill>
                  <a:schemeClr val="accent6">
                    <a:lumMod val="50000"/>
                  </a:schemeClr>
                </a:solidFill>
              </a:rPr>
              <a:t>     </a:t>
            </a:r>
            <a:r>
              <a:rPr lang="en-US" sz="2400" b="1" dirty="0">
                <a:solidFill>
                  <a:schemeClr val="accent6">
                    <a:lumMod val="50000"/>
                  </a:schemeClr>
                </a:solidFill>
              </a:rPr>
              <a:t>		   CaCo</a:t>
            </a:r>
            <a:r>
              <a:rPr lang="en-US" sz="2400" b="1" baseline="-25000" dirty="0">
                <a:solidFill>
                  <a:schemeClr val="accent6">
                    <a:lumMod val="50000"/>
                  </a:schemeClr>
                </a:solidFill>
              </a:rPr>
              <a:t>3</a:t>
            </a:r>
            <a:r>
              <a:rPr lang="en-US" sz="2400" b="1" dirty="0">
                <a:solidFill>
                  <a:schemeClr val="accent6">
                    <a:lumMod val="50000"/>
                  </a:schemeClr>
                </a:solidFill>
              </a:rPr>
              <a:t>+CH</a:t>
            </a:r>
            <a:r>
              <a:rPr lang="en-US" sz="2400" b="1" baseline="-25000" dirty="0">
                <a:solidFill>
                  <a:schemeClr val="accent6">
                    <a:lumMod val="50000"/>
                  </a:schemeClr>
                </a:solidFill>
              </a:rPr>
              <a:t>4</a:t>
            </a:r>
            <a:endParaRPr lang="en-US" sz="2400" b="1" dirty="0">
              <a:solidFill>
                <a:schemeClr val="accent6">
                  <a:lumMod val="50000"/>
                </a:schemeClr>
              </a:solidFill>
            </a:endParaRPr>
          </a:p>
        </p:txBody>
      </p:sp>
      <p:cxnSp>
        <p:nvCxnSpPr>
          <p:cNvPr id="9" name="Straight Arrow Connector 8"/>
          <p:cNvCxnSpPr/>
          <p:nvPr/>
        </p:nvCxnSpPr>
        <p:spPr>
          <a:xfrm>
            <a:off x="3276600" y="6019800"/>
            <a:ext cx="1447800" cy="0"/>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75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additive="base">
                                        <p:cTn id="16"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2" presetClass="entr" presetSubtype="4" fill="hold" nodeType="after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additive="base">
                                        <p:cTn id="2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sz="4800" dirty="0" smtClean="0">
                <a:solidFill>
                  <a:srgbClr val="C00000"/>
                </a:solidFill>
                <a:cs typeface="PT Bold Heading" pitchFamily="2" charset="-78"/>
              </a:rPr>
              <a:t>البيوجاز</a:t>
            </a:r>
            <a:br>
              <a:rPr lang="ar-EG" sz="4800" dirty="0" smtClean="0">
                <a:solidFill>
                  <a:srgbClr val="C00000"/>
                </a:solidFill>
                <a:cs typeface="PT Bold Heading" pitchFamily="2" charset="-78"/>
              </a:rPr>
            </a:br>
            <a:r>
              <a:rPr lang="ar-EG" sz="4800" dirty="0" smtClean="0">
                <a:solidFill>
                  <a:srgbClr val="C00000"/>
                </a:solidFill>
                <a:cs typeface="PT Bold Heading" pitchFamily="2" charset="-78"/>
              </a:rPr>
              <a:t>الأهداف</a:t>
            </a:r>
            <a:endParaRPr lang="en-US" sz="4800" dirty="0">
              <a:solidFill>
                <a:srgbClr val="C00000"/>
              </a:solidFill>
              <a:cs typeface="PT Bold Heading" pitchFamily="2" charset="-78"/>
            </a:endParaRPr>
          </a:p>
        </p:txBody>
      </p:sp>
      <p:sp>
        <p:nvSpPr>
          <p:cNvPr id="3" name="Content Placeholder 2"/>
          <p:cNvSpPr>
            <a:spLocks noGrp="1"/>
          </p:cNvSpPr>
          <p:nvPr>
            <p:ph idx="1"/>
          </p:nvPr>
        </p:nvSpPr>
        <p:spPr>
          <a:xfrm>
            <a:off x="228600" y="1600200"/>
            <a:ext cx="8610600" cy="4800600"/>
          </a:xfrm>
        </p:spPr>
        <p:txBody>
          <a:bodyPr>
            <a:normAutofit/>
          </a:bodyPr>
          <a:lstStyle/>
          <a:p>
            <a:pPr algn="r" rtl="1"/>
            <a:r>
              <a:rPr lang="ar-EG" dirty="0" smtClean="0">
                <a:cs typeface="Simplified Arabic" pitchFamily="2" charset="-78"/>
              </a:rPr>
              <a:t>توفير </a:t>
            </a:r>
            <a:r>
              <a:rPr lang="ar-EG" dirty="0">
                <a:cs typeface="Simplified Arabic" pitchFamily="2" charset="-78"/>
              </a:rPr>
              <a:t>مصدر طاقة جديد ومتجدد ومستمرة للاستهلاك </a:t>
            </a:r>
            <a:r>
              <a:rPr lang="ar-EG" dirty="0" smtClean="0">
                <a:cs typeface="Simplified Arabic" pitchFamily="2" charset="-78"/>
              </a:rPr>
              <a:t>المنزلي</a:t>
            </a:r>
            <a:endParaRPr lang="ar-EG" dirty="0">
              <a:cs typeface="Simplified Arabic" pitchFamily="2" charset="-78"/>
            </a:endParaRPr>
          </a:p>
          <a:p>
            <a:pPr algn="r" rtl="1"/>
            <a:r>
              <a:rPr lang="ar-EG" dirty="0" smtClean="0">
                <a:cs typeface="Simplified Arabic" pitchFamily="2" charset="-78"/>
              </a:rPr>
              <a:t>تحسين </a:t>
            </a:r>
            <a:r>
              <a:rPr lang="ar-EG" dirty="0">
                <a:cs typeface="Simplified Arabic" pitchFamily="2" charset="-78"/>
              </a:rPr>
              <a:t>خواص التربة من خلال توفير سماد عضوي عالي الجودة .</a:t>
            </a:r>
          </a:p>
          <a:p>
            <a:pPr algn="r" rtl="1"/>
            <a:r>
              <a:rPr lang="ar-EG" dirty="0" smtClean="0">
                <a:cs typeface="Simplified Arabic" pitchFamily="2" charset="-78"/>
              </a:rPr>
              <a:t>الحد </a:t>
            </a:r>
            <a:r>
              <a:rPr lang="ar-EG" dirty="0">
                <a:cs typeface="Simplified Arabic" pitchFamily="2" charset="-78"/>
              </a:rPr>
              <a:t>من تلوث القري من خلال تقليل كميات المخلفات الحيوية والمخلفات الزراعية والقمامة العضوية </a:t>
            </a:r>
          </a:p>
          <a:p>
            <a:pPr algn="r" rtl="1"/>
            <a:r>
              <a:rPr lang="ar-EG" dirty="0" smtClean="0">
                <a:cs typeface="Simplified Arabic" pitchFamily="2" charset="-78"/>
              </a:rPr>
              <a:t>رفع </a:t>
            </a:r>
            <a:r>
              <a:rPr lang="ar-EG" dirty="0">
                <a:cs typeface="Simplified Arabic" pitchFamily="2" charset="-78"/>
              </a:rPr>
              <a:t>وعي المجتمع باهمية وقيمة المخلفات والاسمدة العضوية </a:t>
            </a:r>
            <a:endParaRPr lang="en-US" dirty="0" smtClean="0">
              <a:cs typeface="Simplified Arabic" pitchFamily="2" charset="-78"/>
            </a:endParaRPr>
          </a:p>
          <a:p>
            <a:pPr algn="r" rtl="1"/>
            <a:r>
              <a:rPr lang="ar-EG" dirty="0" smtClean="0">
                <a:cs typeface="Simplified Arabic" pitchFamily="2" charset="-78"/>
              </a:rPr>
              <a:t>نشر </a:t>
            </a:r>
            <a:r>
              <a:rPr lang="ar-EG" dirty="0">
                <a:cs typeface="Simplified Arabic" pitchFamily="2" charset="-78"/>
              </a:rPr>
              <a:t>نموذج بيئي يمكن تطبيقة علي نطاق اوسع علي مستوي قري أخري مختلفة لرفع المستوي الاقتصادي .</a:t>
            </a:r>
            <a:endParaRPr lang="en-US" dirty="0">
              <a:cs typeface="Simplified Arabic" pitchFamily="2" charset="-78"/>
            </a:endParaRPr>
          </a:p>
        </p:txBody>
      </p:sp>
    </p:spTree>
    <p:extLst>
      <p:ext uri="{BB962C8B-B14F-4D97-AF65-F5344CB8AC3E}">
        <p14:creationId xmlns:p14="http://schemas.microsoft.com/office/powerpoint/2010/main" val="373857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par>
                          <p:cTn id="20" fill="hold">
                            <p:stCondLst>
                              <p:cond delay="3500"/>
                            </p:stCondLst>
                            <p:childTnLst>
                              <p:par>
                                <p:cTn id="21" presetID="22" presetClass="entr" presetSubtype="4"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par>
                          <p:cTn id="24" fill="hold">
                            <p:stCondLst>
                              <p:cond delay="4000"/>
                            </p:stCondLst>
                            <p:childTnLst>
                              <p:par>
                                <p:cTn id="25" presetID="2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rtl="1"/>
            <a:r>
              <a:rPr lang="ar-EG" b="1" u="sng" dirty="0">
                <a:solidFill>
                  <a:srgbClr val="C00000"/>
                </a:solidFill>
              </a:rPr>
              <a:t>المخلفات العضوية المنتجة للبيوجاز </a:t>
            </a:r>
            <a:r>
              <a:rPr lang="ar-EG" b="1" u="sng" dirty="0" smtClean="0">
                <a:solidFill>
                  <a:srgbClr val="C00000"/>
                </a:solidFill>
              </a:rPr>
              <a:t>:</a:t>
            </a:r>
            <a:endParaRPr lang="en-US" dirty="0">
              <a:solidFill>
                <a:srgbClr val="C00000"/>
              </a:solidFill>
            </a:endParaRPr>
          </a:p>
        </p:txBody>
      </p:sp>
      <p:sp>
        <p:nvSpPr>
          <p:cNvPr id="3" name="Content Placeholder 2"/>
          <p:cNvSpPr>
            <a:spLocks noGrp="1"/>
          </p:cNvSpPr>
          <p:nvPr>
            <p:ph idx="1"/>
          </p:nvPr>
        </p:nvSpPr>
        <p:spPr>
          <a:xfrm>
            <a:off x="381000" y="838200"/>
            <a:ext cx="8458200" cy="5867400"/>
          </a:xfrm>
        </p:spPr>
        <p:txBody>
          <a:bodyPr>
            <a:noAutofit/>
          </a:bodyPr>
          <a:lstStyle/>
          <a:p>
            <a:pPr algn="r" rtl="1"/>
            <a:r>
              <a:rPr lang="ar-EG" sz="2800" b="1" dirty="0"/>
              <a:t>مخلفات حيوانية </a:t>
            </a:r>
            <a:r>
              <a:rPr lang="ar-EG" sz="2800" b="1" dirty="0" smtClean="0"/>
              <a:t>:</a:t>
            </a:r>
            <a:r>
              <a:rPr lang="en-US" sz="2800" dirty="0" smtClean="0"/>
              <a:t/>
            </a:r>
            <a:br>
              <a:rPr lang="en-US" sz="2800" dirty="0" smtClean="0"/>
            </a:br>
            <a:r>
              <a:rPr lang="ar-EG" sz="2800" b="1" dirty="0" smtClean="0"/>
              <a:t>روث </a:t>
            </a:r>
            <a:r>
              <a:rPr lang="ar-EG" sz="2800" b="1" dirty="0"/>
              <a:t>الماشية ، سماد الدواجن </a:t>
            </a:r>
            <a:r>
              <a:rPr lang="ar-EG" sz="2800" b="1" dirty="0" smtClean="0"/>
              <a:t>مخلفات الطيور. </a:t>
            </a:r>
            <a:r>
              <a:rPr lang="ar-EG" sz="2800" b="1" dirty="0"/>
              <a:t>وغيرها </a:t>
            </a:r>
            <a:r>
              <a:rPr lang="ar-EG" sz="2800" b="1" dirty="0" smtClean="0"/>
              <a:t>.</a:t>
            </a:r>
            <a:endParaRPr lang="en-US" sz="2800" b="1" dirty="0" smtClean="0"/>
          </a:p>
          <a:p>
            <a:pPr algn="r" rtl="1"/>
            <a:r>
              <a:rPr lang="ar-EG" sz="2800" b="1" dirty="0" smtClean="0"/>
              <a:t>مخلفات </a:t>
            </a:r>
            <a:r>
              <a:rPr lang="ar-EG" sz="2800" b="1" dirty="0"/>
              <a:t>نباتية :</a:t>
            </a:r>
            <a:r>
              <a:rPr lang="en-US" sz="2800" dirty="0"/>
              <a:t/>
            </a:r>
            <a:br>
              <a:rPr lang="en-US" sz="2800" dirty="0"/>
            </a:br>
            <a:r>
              <a:rPr lang="ar-EG" sz="2800" b="1" dirty="0"/>
              <a:t>الأحطاب مثل (</a:t>
            </a:r>
            <a:r>
              <a:rPr lang="ar-EG" sz="2800" b="1" dirty="0" smtClean="0"/>
              <a:t>الذرة </a:t>
            </a:r>
            <a:r>
              <a:rPr lang="ar-EG" sz="2800" b="1" dirty="0"/>
              <a:t>، القطن ) قش الأرز ، عروش الخضر </a:t>
            </a:r>
            <a:r>
              <a:rPr lang="en-US" sz="2800" b="1" dirty="0" smtClean="0"/>
              <a:t>.</a:t>
            </a:r>
          </a:p>
          <a:p>
            <a:pPr algn="r" rtl="1"/>
            <a:r>
              <a:rPr lang="ar-EG" sz="2800" b="1" dirty="0" smtClean="0"/>
              <a:t>مخلفات </a:t>
            </a:r>
            <a:r>
              <a:rPr lang="ar-EG" sz="2800" b="1" dirty="0"/>
              <a:t>آدمية :</a:t>
            </a:r>
            <a:r>
              <a:rPr lang="en-US" sz="2800" dirty="0"/>
              <a:t/>
            </a:r>
            <a:br>
              <a:rPr lang="en-US" sz="2800" dirty="0"/>
            </a:br>
            <a:r>
              <a:rPr lang="ar-EG" sz="2800" b="1" dirty="0" smtClean="0"/>
              <a:t>الصرف </a:t>
            </a:r>
            <a:r>
              <a:rPr lang="ar-EG" sz="2800" b="1" dirty="0"/>
              <a:t>الصحي ، خزانات </a:t>
            </a:r>
            <a:r>
              <a:rPr lang="ar-EG" sz="2800" b="1" dirty="0" smtClean="0"/>
              <a:t>التحليل، </a:t>
            </a:r>
            <a:r>
              <a:rPr lang="ar-EG" sz="2800" b="1" dirty="0"/>
              <a:t>حمأة المجاري </a:t>
            </a:r>
            <a:r>
              <a:rPr lang="ar-EG" sz="2800" b="1" dirty="0" smtClean="0"/>
              <a:t>. وغيرها.</a:t>
            </a:r>
            <a:endParaRPr lang="en-US" sz="2800" b="1" dirty="0" smtClean="0"/>
          </a:p>
          <a:p>
            <a:pPr algn="r" rtl="1"/>
            <a:r>
              <a:rPr lang="ar-EG" sz="2800" b="1" dirty="0" smtClean="0"/>
              <a:t>مخلفات </a:t>
            </a:r>
            <a:r>
              <a:rPr lang="ar-EG" sz="2800" b="1" dirty="0"/>
              <a:t>منزلية :</a:t>
            </a:r>
            <a:r>
              <a:rPr lang="en-US" sz="2800" dirty="0"/>
              <a:t/>
            </a:r>
            <a:br>
              <a:rPr lang="en-US" sz="2800" dirty="0"/>
            </a:br>
            <a:r>
              <a:rPr lang="ar-EG" sz="2800" b="1" dirty="0"/>
              <a:t>القمامة ، مخلفات المطابخ ، بقايا </a:t>
            </a:r>
            <a:r>
              <a:rPr lang="ar-EG" sz="2800" b="1" dirty="0" smtClean="0"/>
              <a:t>الأطعمة.... </a:t>
            </a:r>
            <a:r>
              <a:rPr lang="ar-EG" sz="2800" b="1" dirty="0"/>
              <a:t>وغيرها </a:t>
            </a:r>
            <a:r>
              <a:rPr lang="ar-EG" sz="2800" b="1" dirty="0" smtClean="0"/>
              <a:t>.</a:t>
            </a:r>
            <a:endParaRPr lang="en-US" sz="2800" b="1" dirty="0" smtClean="0"/>
          </a:p>
          <a:p>
            <a:pPr algn="r" rtl="1"/>
            <a:r>
              <a:rPr lang="ar-EG" sz="2800" b="1" dirty="0" smtClean="0"/>
              <a:t>مخلفات </a:t>
            </a:r>
            <a:r>
              <a:rPr lang="ar-EG" sz="2800" b="1" dirty="0"/>
              <a:t>صناعية :</a:t>
            </a:r>
            <a:r>
              <a:rPr lang="en-US" sz="2800" dirty="0"/>
              <a:t/>
            </a:r>
            <a:br>
              <a:rPr lang="en-US" sz="2800" dirty="0"/>
            </a:br>
            <a:r>
              <a:rPr lang="ar-EG" sz="2800" b="1" dirty="0"/>
              <a:t>مخلفات صناعة الألبان ، والأغذية </a:t>
            </a:r>
            <a:r>
              <a:rPr lang="ar-EG" sz="2800" b="1" dirty="0" smtClean="0"/>
              <a:t>، مخلفات المجازر.</a:t>
            </a:r>
            <a:endParaRPr lang="en-US" sz="2800" b="1" dirty="0" smtClean="0"/>
          </a:p>
          <a:p>
            <a:pPr algn="r" rtl="1"/>
            <a:r>
              <a:rPr lang="ar-EG" sz="2800" b="1" dirty="0" smtClean="0"/>
              <a:t>الحشائش </a:t>
            </a:r>
            <a:r>
              <a:rPr lang="ar-EG" sz="2800" b="1" dirty="0"/>
              <a:t>:</a:t>
            </a:r>
            <a:r>
              <a:rPr lang="en-US" sz="2800" dirty="0"/>
              <a:t/>
            </a:r>
            <a:br>
              <a:rPr lang="en-US" sz="2800" dirty="0"/>
            </a:br>
            <a:r>
              <a:rPr lang="ar-EG" sz="2800" b="1" dirty="0"/>
              <a:t>حشائش برية ، مائية ، ورد النيل ..... وغيرها .</a:t>
            </a:r>
            <a:endParaRPr lang="en-US" sz="2800" dirty="0">
              <a:cs typeface="Simplified Arabic" pitchFamily="2" charset="-78"/>
            </a:endParaRPr>
          </a:p>
        </p:txBody>
      </p:sp>
    </p:spTree>
    <p:extLst>
      <p:ext uri="{BB962C8B-B14F-4D97-AF65-F5344CB8AC3E}">
        <p14:creationId xmlns:p14="http://schemas.microsoft.com/office/powerpoint/2010/main" val="57733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792162"/>
          </a:xfrm>
        </p:spPr>
        <p:txBody>
          <a:bodyPr>
            <a:normAutofit/>
          </a:bodyPr>
          <a:lstStyle/>
          <a:p>
            <a:pPr rtl="1"/>
            <a:r>
              <a:rPr lang="ar-EG" b="1" u="sng" dirty="0" smtClean="0">
                <a:solidFill>
                  <a:srgbClr val="C00000"/>
                </a:solidFill>
              </a:rPr>
              <a:t>أجزاء وحدة إنتاج الغاز الحيوى ومكوناتها</a:t>
            </a:r>
            <a:endParaRPr lang="en-US" dirty="0">
              <a:solidFill>
                <a:srgbClr val="C00000"/>
              </a:solidFill>
            </a:endParaRPr>
          </a:p>
        </p:txBody>
      </p:sp>
      <p:sp>
        <p:nvSpPr>
          <p:cNvPr id="5" name="Content Placeholder 2"/>
          <p:cNvSpPr>
            <a:spLocks noGrp="1"/>
          </p:cNvSpPr>
          <p:nvPr>
            <p:ph idx="1"/>
          </p:nvPr>
        </p:nvSpPr>
        <p:spPr>
          <a:xfrm>
            <a:off x="381000" y="838200"/>
            <a:ext cx="8458200" cy="2514600"/>
          </a:xfrm>
        </p:spPr>
        <p:txBody>
          <a:bodyPr>
            <a:noAutofit/>
          </a:bodyPr>
          <a:lstStyle/>
          <a:p>
            <a:pPr marL="0" lvl="0" indent="0" algn="r" rtl="1">
              <a:buNone/>
            </a:pPr>
            <a:r>
              <a:rPr lang="ar-EG" sz="2800" b="1" dirty="0" smtClean="0">
                <a:solidFill>
                  <a:schemeClr val="tx2"/>
                </a:solidFill>
              </a:rPr>
              <a:t>1- حجرة  </a:t>
            </a:r>
            <a:r>
              <a:rPr lang="ar-EG" sz="2800" b="1" dirty="0">
                <a:solidFill>
                  <a:schemeClr val="tx2"/>
                </a:solidFill>
              </a:rPr>
              <a:t>الخلط  والشحن  - نسبة  المخلفات: الماء بنسبة </a:t>
            </a:r>
            <a:endParaRPr lang="ar-EG" sz="2800" b="1" dirty="0" smtClean="0">
              <a:solidFill>
                <a:schemeClr val="tx2"/>
              </a:solidFill>
            </a:endParaRPr>
          </a:p>
          <a:p>
            <a:pPr marL="0" lvl="0" indent="0" algn="r" rtl="1">
              <a:buNone/>
            </a:pPr>
            <a:r>
              <a:rPr lang="ar-EG" sz="2400" b="1" u="sng" dirty="0" smtClean="0">
                <a:solidFill>
                  <a:srgbClr val="7030A0"/>
                </a:solidFill>
              </a:rPr>
              <a:t>وتتكون </a:t>
            </a:r>
            <a:r>
              <a:rPr lang="ar-EG" sz="2400" b="1" u="sng" dirty="0">
                <a:solidFill>
                  <a:srgbClr val="7030A0"/>
                </a:solidFill>
              </a:rPr>
              <a:t>من : </a:t>
            </a:r>
            <a:endParaRPr lang="en-US" sz="2400" u="sng" dirty="0">
              <a:solidFill>
                <a:srgbClr val="7030A0"/>
              </a:solidFill>
            </a:endParaRPr>
          </a:p>
          <a:p>
            <a:pPr lvl="0" algn="r" rtl="1"/>
            <a:r>
              <a:rPr lang="ar-EG" sz="2400" b="1" dirty="0"/>
              <a:t>حجرة الخلط  :انحدار عكسى  بأرضية الحجرة  لمنع نزول  وتسرب الرمل.</a:t>
            </a:r>
            <a:endParaRPr lang="en-US" sz="2400" dirty="0"/>
          </a:p>
          <a:p>
            <a:pPr lvl="0" algn="r" rtl="1"/>
            <a:r>
              <a:rPr lang="ar-EG" sz="2400" b="1" dirty="0"/>
              <a:t>ماسورة  الشحن  بقطر10سم  على الأقل.</a:t>
            </a:r>
            <a:endParaRPr lang="en-US" sz="2400" dirty="0"/>
          </a:p>
          <a:p>
            <a:pPr algn="r" rtl="1"/>
            <a:r>
              <a:rPr lang="ar-EG" sz="2400" b="1" dirty="0"/>
              <a:t>نهاية الماسورة مقطوع عموديا للإقلال  من فقد  الغاز</a:t>
            </a:r>
            <a:endParaRPr lang="en-US" sz="2400" b="1" dirty="0" smtClean="0"/>
          </a:p>
        </p:txBody>
      </p:sp>
      <p:sp>
        <p:nvSpPr>
          <p:cNvPr id="6" name="Content Placeholder 2"/>
          <p:cNvSpPr txBox="1">
            <a:spLocks/>
          </p:cNvSpPr>
          <p:nvPr/>
        </p:nvSpPr>
        <p:spPr>
          <a:xfrm>
            <a:off x="381000" y="3429000"/>
            <a:ext cx="8458200" cy="2514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ar-EG" sz="2800" b="1" dirty="0" smtClean="0">
                <a:solidFill>
                  <a:schemeClr val="tx2"/>
                </a:solidFill>
              </a:rPr>
              <a:t>2- المخمر </a:t>
            </a:r>
            <a:r>
              <a:rPr lang="ar-EG" sz="2800" b="1" dirty="0">
                <a:solidFill>
                  <a:schemeClr val="tx2"/>
                </a:solidFill>
              </a:rPr>
              <a:t>(بحجم 50 ضعف  حجم الشحن اليومى)</a:t>
            </a:r>
            <a:endParaRPr lang="en-US" sz="2800" b="1" dirty="0">
              <a:solidFill>
                <a:schemeClr val="tx2"/>
              </a:solidFill>
            </a:endParaRPr>
          </a:p>
          <a:p>
            <a:pPr lvl="0" algn="r" rtl="1"/>
            <a:r>
              <a:rPr lang="ar-EG" sz="2400" b="1" dirty="0"/>
              <a:t>حائط المخمر</a:t>
            </a:r>
            <a:endParaRPr lang="en-US" sz="2400" b="1" dirty="0"/>
          </a:p>
          <a:p>
            <a:pPr lvl="0" algn="r" rtl="1"/>
            <a:r>
              <a:rPr lang="ar-EG" sz="2400" b="1" dirty="0"/>
              <a:t>أرضية  من الأسمنت  أو طبقة الفخار</a:t>
            </a:r>
            <a:endParaRPr lang="en-US" sz="2400" b="1" dirty="0"/>
          </a:p>
          <a:p>
            <a:pPr lvl="0" algn="r" rtl="1"/>
            <a:r>
              <a:rPr lang="ar-EG" sz="2400" b="1" dirty="0"/>
              <a:t>طبقة من  الأسمنت  غير منفذة للماء فوق  الأرضية  والجوانب كلها</a:t>
            </a:r>
            <a:endParaRPr lang="en-US" sz="2400" b="1" dirty="0"/>
          </a:p>
          <a:p>
            <a:pPr algn="r" rtl="1"/>
            <a:r>
              <a:rPr lang="ar-EG" sz="2400" b="1" dirty="0"/>
              <a:t>إمتداد  أعلى حجرة  الهضم كحافة  بدوران  حجرة  الهضم  لمنع فقد الغاز</a:t>
            </a:r>
            <a:endParaRPr lang="en-US" sz="2400" b="1" dirty="0"/>
          </a:p>
        </p:txBody>
      </p:sp>
    </p:spTree>
    <p:extLst>
      <p:ext uri="{BB962C8B-B14F-4D97-AF65-F5344CB8AC3E}">
        <p14:creationId xmlns:p14="http://schemas.microsoft.com/office/powerpoint/2010/main" val="322188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 calcmode="lin" valueType="num">
                                      <p:cBhvr additive="base">
                                        <p:cTn id="16"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2" presetClass="entr" presetSubtype="4" fill="hold"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3500"/>
                            </p:stCondLst>
                            <p:childTnLst>
                              <p:par>
                                <p:cTn id="24" presetID="2" presetClass="entr" presetSubtype="4" fill="hold" nodeType="after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 calcmode="lin" valueType="num">
                                      <p:cBhvr additive="base">
                                        <p:cTn id="26"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4" fill="hold" nodeType="after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4500"/>
                            </p:stCondLst>
                            <p:childTnLst>
                              <p:par>
                                <p:cTn id="34" presetID="2" presetClass="entr" presetSubtype="4" fill="hold" nodeType="after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5000"/>
                            </p:stCondLst>
                            <p:childTnLst>
                              <p:par>
                                <p:cTn id="39" presetID="2" presetClass="entr" presetSubtype="4" fill="hold" nodeType="after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5500"/>
                            </p:stCondLst>
                            <p:childTnLst>
                              <p:par>
                                <p:cTn id="44" presetID="2" presetClass="entr" presetSubtype="4" fill="hold" nodeType="afterEffect">
                                  <p:stCondLst>
                                    <p:cond delay="0"/>
                                  </p:stCondLst>
                                  <p:childTnLst>
                                    <p:set>
                                      <p:cBhvr>
                                        <p:cTn id="45" dur="1" fill="hold">
                                          <p:stCondLst>
                                            <p:cond delay="0"/>
                                          </p:stCondLst>
                                        </p:cTn>
                                        <p:tgtEl>
                                          <p:spTgt spid="6">
                                            <p:txEl>
                                              <p:pRg st="2" end="2"/>
                                            </p:txEl>
                                          </p:spTgt>
                                        </p:tgtEl>
                                        <p:attrNameLst>
                                          <p:attrName>style.visibility</p:attrName>
                                        </p:attrNameLst>
                                      </p:cBhvr>
                                      <p:to>
                                        <p:strVal val="visible"/>
                                      </p:to>
                                    </p:set>
                                    <p:anim calcmode="lin" valueType="num">
                                      <p:cBhvr additive="base">
                                        <p:cTn id="4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48" fill="hold">
                            <p:stCondLst>
                              <p:cond delay="6000"/>
                            </p:stCondLst>
                            <p:childTnLst>
                              <p:par>
                                <p:cTn id="49" presetID="2" presetClass="entr" presetSubtype="4" fill="hold" nodeType="after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anim calcmode="lin" valueType="num">
                                      <p:cBhvr additive="base">
                                        <p:cTn id="5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53" fill="hold">
                            <p:stCondLst>
                              <p:cond delay="6500"/>
                            </p:stCondLst>
                            <p:childTnLst>
                              <p:par>
                                <p:cTn id="54" presetID="2" presetClass="entr" presetSubtype="4" fill="hold" nodeType="afterEffect">
                                  <p:stCondLst>
                                    <p:cond delay="0"/>
                                  </p:stCondLst>
                                  <p:childTnLst>
                                    <p:set>
                                      <p:cBhvr>
                                        <p:cTn id="55" dur="1" fill="hold">
                                          <p:stCondLst>
                                            <p:cond delay="0"/>
                                          </p:stCondLst>
                                        </p:cTn>
                                        <p:tgtEl>
                                          <p:spTgt spid="6">
                                            <p:txEl>
                                              <p:pRg st="4" end="4"/>
                                            </p:txEl>
                                          </p:spTgt>
                                        </p:tgtEl>
                                        <p:attrNameLst>
                                          <p:attrName>style.visibility</p:attrName>
                                        </p:attrNameLst>
                                      </p:cBhvr>
                                      <p:to>
                                        <p:strVal val="visible"/>
                                      </p:to>
                                    </p:set>
                                    <p:anim calcmode="lin" valueType="num">
                                      <p:cBhvr additive="base">
                                        <p:cTn id="56"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81000" y="304800"/>
            <a:ext cx="8458200" cy="3581400"/>
          </a:xfrm>
        </p:spPr>
        <p:txBody>
          <a:bodyPr>
            <a:noAutofit/>
          </a:bodyPr>
          <a:lstStyle/>
          <a:p>
            <a:pPr marL="0" lvl="0" indent="0" algn="r" rtl="1">
              <a:buNone/>
            </a:pPr>
            <a:r>
              <a:rPr lang="ar-EG" sz="2800" b="1" dirty="0" smtClean="0">
                <a:solidFill>
                  <a:schemeClr val="tx2"/>
                </a:solidFill>
              </a:rPr>
              <a:t>3- خزان  </a:t>
            </a:r>
            <a:r>
              <a:rPr lang="ar-EG" sz="2800" b="1" dirty="0">
                <a:solidFill>
                  <a:schemeClr val="tx2"/>
                </a:solidFill>
              </a:rPr>
              <a:t>الغاز المعدنى (له حلقات من أعلى </a:t>
            </a:r>
            <a:r>
              <a:rPr lang="ar-EG" sz="2800" b="1" dirty="0" smtClean="0">
                <a:solidFill>
                  <a:schemeClr val="tx2"/>
                </a:solidFill>
              </a:rPr>
              <a:t>ومدهون </a:t>
            </a:r>
            <a:r>
              <a:rPr lang="ar-EG" sz="2800" b="1" dirty="0">
                <a:solidFill>
                  <a:schemeClr val="tx2"/>
                </a:solidFill>
              </a:rPr>
              <a:t>بدهان مقاوم  للصدأ)</a:t>
            </a:r>
            <a:endParaRPr lang="en-US" sz="2800" b="1" dirty="0">
              <a:solidFill>
                <a:schemeClr val="tx2"/>
              </a:solidFill>
            </a:endParaRPr>
          </a:p>
          <a:p>
            <a:pPr algn="r" rtl="1"/>
            <a:r>
              <a:rPr lang="ar-EG" sz="2400" b="1" dirty="0"/>
              <a:t>مقياس مبين لمستوى الماء  الذى  يوضح  ضغط الغاز داخل  </a:t>
            </a:r>
            <a:r>
              <a:rPr lang="ar-EG" sz="2400" b="1" dirty="0" smtClean="0"/>
              <a:t>الخزان</a:t>
            </a:r>
            <a:endParaRPr lang="en-US" sz="2400" b="1" dirty="0"/>
          </a:p>
          <a:p>
            <a:pPr algn="r" rtl="1"/>
            <a:r>
              <a:rPr lang="ar-EG" sz="2400" b="1" dirty="0"/>
              <a:t>جوانب  خزان  الغاز  العائم  فى الماء  المعرضة  للصدأ</a:t>
            </a:r>
            <a:endParaRPr lang="en-US" sz="2400" b="1" dirty="0"/>
          </a:p>
          <a:p>
            <a:pPr algn="r" rtl="1"/>
            <a:r>
              <a:rPr lang="ar-EG" sz="2400" b="1" dirty="0"/>
              <a:t>مكان  تكون  الطبقة  المتماسكة  للمواد  العضوية  والتى تمنع نفاذ الغاز لأعلى  </a:t>
            </a:r>
            <a:endParaRPr lang="ar-EG" sz="2400" b="1" dirty="0" smtClean="0"/>
          </a:p>
          <a:p>
            <a:pPr algn="r" rtl="1"/>
            <a:r>
              <a:rPr lang="ar-EG" sz="2400" b="1" dirty="0" smtClean="0"/>
              <a:t>أعمدة  </a:t>
            </a:r>
            <a:r>
              <a:rPr lang="ar-EG" sz="2400" b="1" dirty="0"/>
              <a:t>مثبتة  داخل  خزان  الغاز العائم  تقـوم بتكسـير الطبقـة المتماسكة  فى المواد </a:t>
            </a:r>
            <a:r>
              <a:rPr lang="ar-EG" sz="2400" b="1" dirty="0" smtClean="0"/>
              <a:t>العضوية</a:t>
            </a:r>
          </a:p>
          <a:p>
            <a:pPr algn="r" rtl="1"/>
            <a:r>
              <a:rPr lang="ar-EG" sz="2400" b="1" dirty="0" smtClean="0"/>
              <a:t>عمـود  </a:t>
            </a:r>
            <a:r>
              <a:rPr lang="ar-EG" sz="2400" b="1" dirty="0"/>
              <a:t>فى وســط خزان الغاز يعمل  كدليل  لمنع احتكاك الخزان  بمبانى الوحدة </a:t>
            </a:r>
            <a:endParaRPr lang="en-US" sz="2400" b="1" dirty="0"/>
          </a:p>
        </p:txBody>
      </p:sp>
      <p:sp>
        <p:nvSpPr>
          <p:cNvPr id="7" name="Content Placeholder 2"/>
          <p:cNvSpPr txBox="1">
            <a:spLocks/>
          </p:cNvSpPr>
          <p:nvPr/>
        </p:nvSpPr>
        <p:spPr>
          <a:xfrm>
            <a:off x="381000" y="4038600"/>
            <a:ext cx="8458200" cy="2514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None/>
            </a:pPr>
            <a:r>
              <a:rPr lang="ar-EG" sz="2800" b="1" dirty="0" smtClean="0">
                <a:solidFill>
                  <a:schemeClr val="tx2"/>
                </a:solidFill>
              </a:rPr>
              <a:t>4- فتحة </a:t>
            </a:r>
            <a:r>
              <a:rPr lang="ar-EG" sz="2800" b="1" dirty="0">
                <a:solidFill>
                  <a:schemeClr val="tx2"/>
                </a:solidFill>
              </a:rPr>
              <a:t>الخروج ( وهى  ماسورة  الشحن للخروج  إذا  زاد مستواه) </a:t>
            </a:r>
            <a:endParaRPr lang="en-US" sz="2800" b="1" dirty="0">
              <a:solidFill>
                <a:schemeClr val="tx2"/>
              </a:solidFill>
            </a:endParaRPr>
          </a:p>
          <a:p>
            <a:pPr lvl="0" algn="r" rtl="1"/>
            <a:r>
              <a:rPr lang="ar-EG" sz="2400" b="1" dirty="0"/>
              <a:t>تبدأ ماسورة  الخروج  من ارتفاع 50- 80 سم  من أرضية  المخمر</a:t>
            </a:r>
            <a:endParaRPr lang="en-US" sz="2400" b="1" dirty="0"/>
          </a:p>
          <a:p>
            <a:pPr lvl="0" algn="r" rtl="1"/>
            <a:r>
              <a:rPr lang="ar-EG" sz="2400" b="1" dirty="0"/>
              <a:t>ماسورة الخروج بقطر  10سم الأقل  </a:t>
            </a:r>
            <a:endParaRPr lang="en-US" sz="2400" b="1" dirty="0"/>
          </a:p>
          <a:p>
            <a:pPr algn="r" rtl="1"/>
            <a:r>
              <a:rPr lang="ar-EG" sz="2400" b="1" dirty="0"/>
              <a:t>حوض تجميع  الرواسب  التى  تخرج  مع  السوائل الزائدة</a:t>
            </a:r>
            <a:endParaRPr lang="en-US" sz="2400" b="1" dirty="0"/>
          </a:p>
        </p:txBody>
      </p:sp>
    </p:spTree>
    <p:extLst>
      <p:ext uri="{BB962C8B-B14F-4D97-AF65-F5344CB8AC3E}">
        <p14:creationId xmlns:p14="http://schemas.microsoft.com/office/powerpoint/2010/main" val="11628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additive="base">
                                        <p:cTn id="2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 calcmode="lin" valueType="num">
                                      <p:cBhvr additive="base">
                                        <p:cTn id="32"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7">
                                            <p:txEl>
                                              <p:pRg st="1" end="1"/>
                                            </p:txEl>
                                          </p:spTgt>
                                        </p:tgtEl>
                                        <p:attrNameLst>
                                          <p:attrName>style.visibility</p:attrName>
                                        </p:attrNameLst>
                                      </p:cBhvr>
                                      <p:to>
                                        <p:strVal val="visible"/>
                                      </p:to>
                                    </p:set>
                                    <p:anim calcmode="lin" valueType="num">
                                      <p:cBhvr additive="base">
                                        <p:cTn id="4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7">
                                            <p:txEl>
                                              <p:pRg st="2" end="2"/>
                                            </p:txEl>
                                          </p:spTgt>
                                        </p:tgtEl>
                                        <p:attrNameLst>
                                          <p:attrName>style.visibility</p:attrName>
                                        </p:attrNameLst>
                                      </p:cBhvr>
                                      <p:to>
                                        <p:strVal val="visible"/>
                                      </p:to>
                                    </p:set>
                                    <p:anim calcmode="lin" valueType="num">
                                      <p:cBhvr additive="base">
                                        <p:cTn id="4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7">
                                            <p:txEl>
                                              <p:pRg st="3" end="3"/>
                                            </p:txEl>
                                          </p:spTgt>
                                        </p:tgtEl>
                                        <p:attrNameLst>
                                          <p:attrName>style.visibility</p:attrName>
                                        </p:attrNameLst>
                                      </p:cBhvr>
                                      <p:to>
                                        <p:strVal val="visible"/>
                                      </p:to>
                                    </p:set>
                                    <p:anim calcmode="lin" valueType="num">
                                      <p:cBhvr additive="base">
                                        <p:cTn id="5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81000" y="304800"/>
            <a:ext cx="8458200" cy="3200400"/>
          </a:xfrm>
        </p:spPr>
        <p:txBody>
          <a:bodyPr>
            <a:noAutofit/>
          </a:bodyPr>
          <a:lstStyle/>
          <a:p>
            <a:pPr marL="0" lvl="0" indent="0" algn="just" rtl="1">
              <a:buNone/>
            </a:pPr>
            <a:r>
              <a:rPr lang="ar-EG" sz="2800" b="1" dirty="0" smtClean="0">
                <a:solidFill>
                  <a:schemeClr val="tx2"/>
                </a:solidFill>
              </a:rPr>
              <a:t>5- ماسورة </a:t>
            </a:r>
            <a:r>
              <a:rPr lang="ar-EG" sz="2800" b="1" dirty="0">
                <a:solidFill>
                  <a:schemeClr val="tx2"/>
                </a:solidFill>
              </a:rPr>
              <a:t>الغاز(وهى إما بلاستيك أو كاوتشوك لتسمح بحرية حركة  خزان الغاز) : </a:t>
            </a:r>
            <a:endParaRPr lang="en-US" sz="2800" b="1" dirty="0">
              <a:solidFill>
                <a:schemeClr val="tx2"/>
              </a:solidFill>
            </a:endParaRPr>
          </a:p>
          <a:p>
            <a:pPr algn="r" rtl="1">
              <a:lnSpc>
                <a:spcPct val="150000"/>
              </a:lnSpc>
            </a:pPr>
            <a:r>
              <a:rPr lang="ar-EG" sz="2400" b="1" dirty="0">
                <a:solidFill>
                  <a:schemeClr val="accent6">
                    <a:lumMod val="50000"/>
                  </a:schemeClr>
                </a:solidFill>
              </a:rPr>
              <a:t>فتحة  خروج  الغاز وعليها  البلف الرئيسى</a:t>
            </a:r>
            <a:endParaRPr lang="en-US" sz="2400" b="1" dirty="0">
              <a:solidFill>
                <a:schemeClr val="accent6">
                  <a:lumMod val="50000"/>
                </a:schemeClr>
              </a:solidFill>
            </a:endParaRPr>
          </a:p>
          <a:p>
            <a:pPr algn="r" rtl="1">
              <a:lnSpc>
                <a:spcPct val="150000"/>
              </a:lnSpc>
            </a:pPr>
            <a:r>
              <a:rPr lang="ar-EG" sz="2400" b="1" dirty="0">
                <a:solidFill>
                  <a:schemeClr val="accent6">
                    <a:lumMod val="50000"/>
                  </a:schemeClr>
                </a:solidFill>
              </a:rPr>
              <a:t>مصيدة الماء  المكثف  فى  أقصى  انخفاض لخط الغاز</a:t>
            </a:r>
            <a:endParaRPr lang="en-US" sz="2400" b="1" dirty="0">
              <a:solidFill>
                <a:schemeClr val="accent6">
                  <a:lumMod val="50000"/>
                </a:schemeClr>
              </a:solidFill>
            </a:endParaRPr>
          </a:p>
          <a:p>
            <a:pPr algn="r" rtl="1">
              <a:lnSpc>
                <a:spcPct val="150000"/>
              </a:lnSpc>
            </a:pPr>
            <a:r>
              <a:rPr lang="ar-EG" sz="2400" b="1" dirty="0">
                <a:solidFill>
                  <a:schemeClr val="accent6">
                    <a:lumMod val="50000"/>
                  </a:schemeClr>
                </a:solidFill>
              </a:rPr>
              <a:t>خط الغاز للتوزيع على  أماكن استهلاكه</a:t>
            </a:r>
            <a:endParaRPr lang="en-US" sz="2400" b="1" dirty="0">
              <a:solidFill>
                <a:schemeClr val="accent6">
                  <a:lumMod val="50000"/>
                </a:schemeClr>
              </a:solidFill>
            </a:endParaRPr>
          </a:p>
        </p:txBody>
      </p:sp>
      <p:sp>
        <p:nvSpPr>
          <p:cNvPr id="7" name="Content Placeholder 2"/>
          <p:cNvSpPr txBox="1">
            <a:spLocks/>
          </p:cNvSpPr>
          <p:nvPr/>
        </p:nvSpPr>
        <p:spPr>
          <a:xfrm>
            <a:off x="381000" y="4038600"/>
            <a:ext cx="8458200" cy="2209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rtl="1">
              <a:lnSpc>
                <a:spcPct val="200000"/>
              </a:lnSpc>
              <a:buNone/>
            </a:pPr>
            <a:endParaRPr lang="en-US" sz="2400" b="1" dirty="0">
              <a:solidFill>
                <a:schemeClr val="accent6">
                  <a:lumMod val="50000"/>
                </a:schemeClr>
              </a:solidFill>
            </a:endParaRPr>
          </a:p>
        </p:txBody>
      </p:sp>
    </p:spTree>
    <p:extLst>
      <p:ext uri="{BB962C8B-B14F-4D97-AF65-F5344CB8AC3E}">
        <p14:creationId xmlns:p14="http://schemas.microsoft.com/office/powerpoint/2010/main" val="129122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additive="base">
                                        <p:cTn id="2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nodePh="1">
                                  <p:stCondLst>
                                    <p:cond delay="0"/>
                                  </p:stCondLst>
                                  <p:endCondLst>
                                    <p:cond evt="begin" delay="0">
                                      <p:tn val="25"/>
                                    </p:cond>
                                  </p:endCondLst>
                                  <p:childTnLst>
                                    <p:set>
                                      <p:cBhvr>
                                        <p:cTn id="26" dur="1" fill="hold">
                                          <p:stCondLst>
                                            <p:cond delay="0"/>
                                          </p:stCondLst>
                                        </p:cTn>
                                        <p:tgtEl>
                                          <p:spTgt spid="7">
                                            <p:txEl>
                                              <p:pRg st="0" end="0"/>
                                            </p:txEl>
                                          </p:spTgt>
                                        </p:tgtEl>
                                        <p:attrNameLst>
                                          <p:attrName>style.visibility</p:attrName>
                                        </p:attrNameLst>
                                      </p:cBhvr>
                                      <p:to>
                                        <p:strVal val="visible"/>
                                      </p:to>
                                    </p:set>
                                    <p:anim calcmode="lin" valueType="num">
                                      <p:cBhvr additive="base">
                                        <p:cTn id="2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81000" y="304800"/>
            <a:ext cx="8458200" cy="6096000"/>
          </a:xfrm>
        </p:spPr>
        <p:txBody>
          <a:bodyPr>
            <a:noAutofit/>
          </a:bodyPr>
          <a:lstStyle/>
          <a:p>
            <a:pPr marL="0" lvl="0" indent="0" algn="ctr" rtl="1">
              <a:spcBef>
                <a:spcPct val="0"/>
              </a:spcBef>
              <a:buNone/>
            </a:pPr>
            <a:r>
              <a:rPr lang="ar-EG" sz="4400" b="1" u="sng" dirty="0">
                <a:solidFill>
                  <a:srgbClr val="C00000"/>
                </a:solidFill>
                <a:latin typeface="+mj-lt"/>
                <a:ea typeface="+mj-ea"/>
                <a:cs typeface="+mj-cs"/>
              </a:rPr>
              <a:t>تشغيل  وحدة  البيوجاز بالنظام  الهندى  </a:t>
            </a:r>
            <a:endParaRPr lang="en-US" sz="4400" b="1" u="sng" dirty="0">
              <a:solidFill>
                <a:srgbClr val="C00000"/>
              </a:solidFill>
              <a:latin typeface="+mj-lt"/>
              <a:ea typeface="+mj-ea"/>
              <a:cs typeface="+mj-cs"/>
            </a:endParaRPr>
          </a:p>
          <a:p>
            <a:pPr algn="r" rtl="1"/>
            <a:r>
              <a:rPr lang="ar-EG" sz="2400" b="1" u="sng" dirty="0"/>
              <a:t>يجب أن تكون  فتحة الدخول (الشحن) أعلى  من فتحة  الخروج  بحوالى 50سم .</a:t>
            </a:r>
            <a:endParaRPr lang="en-US" sz="2400" b="1" u="sng" dirty="0"/>
          </a:p>
          <a:p>
            <a:pPr lvl="0" algn="just" rtl="1"/>
            <a:r>
              <a:rPr lang="ar-EG" sz="2400" b="1" dirty="0"/>
              <a:t>عند إضافة المخلفات المختلطة بالماء تخرج كمية مساوية لها تماما من فتحة الخروج ولكنها خالية من المواد العضوية الغير متحللة.</a:t>
            </a:r>
            <a:endParaRPr lang="en-US" sz="2400" b="1" dirty="0"/>
          </a:p>
          <a:p>
            <a:pPr lvl="0" algn="just" rtl="1"/>
            <a:r>
              <a:rPr lang="ar-EG" sz="2400" b="1" dirty="0"/>
              <a:t>عند التشغيل يملأ المخمر حتى يبدأ خروج السائل من فتحة الخروج ويحدد مستوى هذه الفتحة طاقة وحدة البيوجاز فكلما انخفض مستوى هذه الفتحة تقل كمية المواد التى تشحن بالوحدة.</a:t>
            </a:r>
            <a:endParaRPr lang="en-US" sz="2400" b="1" dirty="0"/>
          </a:p>
          <a:p>
            <a:pPr lvl="0" algn="just" rtl="1"/>
            <a:r>
              <a:rPr lang="ar-EG" sz="2400" b="1" dirty="0"/>
              <a:t>تتوقف مدة  التخمير  اللازمة على  حجم  المخمر  ومعدل  الإضافات اليومية</a:t>
            </a:r>
            <a:endParaRPr lang="en-US" sz="2400" b="1" dirty="0"/>
          </a:p>
          <a:p>
            <a:pPr lvl="0" algn="just" rtl="1"/>
            <a:r>
              <a:rPr lang="ar-EG" sz="2400" b="1" dirty="0"/>
              <a:t>يتجمع الغاز فى خزان عائم حيث يرتفع هذا  الخزان  بقدر كمية الغاز المتولد فى المخمر  وينخفض  كلما استهلك الغاز.  ويقدر ضغط  الغاز بمعرفة وزن الخزان  وذلك أكثر  دقة من حجم  الغاز الناتج</a:t>
            </a:r>
            <a:endParaRPr lang="en-US" sz="2400" b="1" dirty="0"/>
          </a:p>
          <a:p>
            <a:pPr lvl="0" algn="just" rtl="1"/>
            <a:r>
              <a:rPr lang="ar-EG" sz="2400" b="1" dirty="0"/>
              <a:t>يمكن تنظيم ضغط الغاز  بسهولة  بوضع أثقال أو أحجار فوق  خزان الغاز فيبقى  الضغط ثابت  دائما – خرطوم  خط خروج  الغاز مرن(بلاستيك – كاوتشوك) ومتصل  بخزان  الغاز.</a:t>
            </a:r>
            <a:endParaRPr lang="en-US" sz="2400" b="1" dirty="0"/>
          </a:p>
        </p:txBody>
      </p:sp>
    </p:spTree>
    <p:extLst>
      <p:ext uri="{BB962C8B-B14F-4D97-AF65-F5344CB8AC3E}">
        <p14:creationId xmlns:p14="http://schemas.microsoft.com/office/powerpoint/2010/main" val="286514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additive="base">
                                        <p:cTn id="2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 calcmode="lin" valueType="num">
                                      <p:cBhvr additive="base">
                                        <p:cTn id="32"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152400"/>
            <a:ext cx="8229600" cy="792162"/>
          </a:xfrm>
        </p:spPr>
        <p:txBody>
          <a:bodyPr>
            <a:normAutofit/>
          </a:bodyPr>
          <a:lstStyle/>
          <a:p>
            <a:pPr rtl="1"/>
            <a:r>
              <a:rPr lang="ar-EG" b="1" u="sng" dirty="0">
                <a:solidFill>
                  <a:srgbClr val="C00000"/>
                </a:solidFill>
              </a:rPr>
              <a:t>العوامل التي تؤثر على إنتاج  الغاز الحيوي: </a:t>
            </a:r>
            <a:endParaRPr lang="en-US" b="1" u="sng" dirty="0">
              <a:solidFill>
                <a:srgbClr val="C00000"/>
              </a:solidFill>
            </a:endParaRPr>
          </a:p>
        </p:txBody>
      </p:sp>
      <p:sp>
        <p:nvSpPr>
          <p:cNvPr id="11" name="Content Placeholder 2"/>
          <p:cNvSpPr>
            <a:spLocks noGrp="1"/>
          </p:cNvSpPr>
          <p:nvPr>
            <p:ph idx="1"/>
          </p:nvPr>
        </p:nvSpPr>
        <p:spPr>
          <a:xfrm>
            <a:off x="381000" y="838200"/>
            <a:ext cx="8458200" cy="4953000"/>
          </a:xfrm>
        </p:spPr>
        <p:txBody>
          <a:bodyPr>
            <a:noAutofit/>
          </a:bodyPr>
          <a:lstStyle/>
          <a:p>
            <a:pPr marL="914400" lvl="2" indent="0" algn="just" rtl="1">
              <a:buNone/>
            </a:pPr>
            <a:r>
              <a:rPr lang="ar-EG" sz="2800" b="1" dirty="0">
                <a:solidFill>
                  <a:schemeClr val="tx2"/>
                </a:solidFill>
              </a:rPr>
              <a:t>1- درجة الحرارة:</a:t>
            </a:r>
            <a:endParaRPr lang="en-US" sz="2800" b="1" dirty="0">
              <a:solidFill>
                <a:schemeClr val="tx2"/>
              </a:solidFill>
            </a:endParaRPr>
          </a:p>
          <a:p>
            <a:pPr algn="just" rtl="1"/>
            <a:r>
              <a:rPr lang="ar-EG" sz="2400" b="1" dirty="0"/>
              <a:t>يوجد مجالين من درجات  الحرارة  يعمل عندها  النظام :</a:t>
            </a:r>
            <a:endParaRPr lang="en-US" sz="2400" b="1" dirty="0"/>
          </a:p>
          <a:p>
            <a:pPr marL="0" indent="0" algn="just" rtl="1">
              <a:buNone/>
            </a:pPr>
            <a:r>
              <a:rPr lang="ar-EG" sz="2400" b="1" dirty="0" smtClean="0"/>
              <a:t>	</a:t>
            </a:r>
            <a:r>
              <a:rPr lang="ar-EG" sz="2400" b="1" dirty="0" smtClean="0">
                <a:sym typeface="Wingdings 2"/>
              </a:rPr>
              <a:t></a:t>
            </a:r>
            <a:r>
              <a:rPr lang="ar-EG" sz="2400" b="1" dirty="0" smtClean="0"/>
              <a:t>مدى </a:t>
            </a:r>
            <a:r>
              <a:rPr lang="ar-EG" sz="2400" b="1" dirty="0"/>
              <a:t>الميزوفيل  ويقع  بين درجتى  حرارة25-  38 درجة مئوية.</a:t>
            </a:r>
            <a:endParaRPr lang="en-US" sz="2400" b="1" dirty="0"/>
          </a:p>
          <a:p>
            <a:pPr marL="0" indent="0" algn="just" rtl="1">
              <a:buNone/>
            </a:pPr>
            <a:r>
              <a:rPr lang="ar-EG" sz="2400" b="1" dirty="0" smtClean="0"/>
              <a:t>	</a:t>
            </a:r>
            <a:r>
              <a:rPr lang="ar-EG" sz="2400" b="1" dirty="0" smtClean="0">
                <a:sym typeface="Wingdings 2"/>
              </a:rPr>
              <a:t></a:t>
            </a:r>
            <a:r>
              <a:rPr lang="ar-EG" sz="2400" b="1" dirty="0" smtClean="0"/>
              <a:t>مدى </a:t>
            </a:r>
            <a:r>
              <a:rPr lang="ar-EG" sz="2400" b="1" dirty="0"/>
              <a:t>الثرموفيل  ويقع  بين حرارة 50-55 درجة  مئوية</a:t>
            </a:r>
            <a:endParaRPr lang="en-US" sz="2400" b="1" dirty="0"/>
          </a:p>
          <a:p>
            <a:pPr algn="just" rtl="1"/>
            <a:r>
              <a:rPr lang="ar-EG" sz="2400" b="1" dirty="0"/>
              <a:t>وأعلى نسبة إنتاج غاز حيوي تتم  عندما تكون الحرارة من 35 الى 55  درجة  مئوية – وعموما يمكن القول أن إنتاج الغاز يتم عند حرارة 35 إلي 37.8 درجة مئوية  يبدأ  فى الإنخفاض  بانخفاض  درجة الحرارة  عن 20 درجة مئوية.  ويتوقف إنتاج الغاز  فى  الوحدات  المنزلية  عندما تصل الحرارة  إلى درجة 10 درجة مئوية  ولتلافى  التأثيرات  الضارة  لانخفاض درجات  الحرارة  فى الشتاء  يتم إنشاء وحدات البيوجاز  تحت  سطح  الأرض  للإستفادة  من ثبات درجة  الحرارة  بزيادة العمق  مع احتياج هذه  الظروف إلى وجود تسخين خارجى.</a:t>
            </a:r>
            <a:endParaRPr lang="en-US" sz="2400" b="1" dirty="0"/>
          </a:p>
        </p:txBody>
      </p:sp>
    </p:spTree>
    <p:extLst>
      <p:ext uri="{BB962C8B-B14F-4D97-AF65-F5344CB8AC3E}">
        <p14:creationId xmlns:p14="http://schemas.microsoft.com/office/powerpoint/2010/main" val="115819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 calcmode="lin" valueType="num">
                                      <p:cBhvr additive="base">
                                        <p:cTn id="1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nodeType="afterEffect">
                                  <p:stCondLst>
                                    <p:cond delay="0"/>
                                  </p:stCondLst>
                                  <p:childTnLst>
                                    <p:set>
                                      <p:cBhvr>
                                        <p:cTn id="15" dur="1" fill="hold">
                                          <p:stCondLst>
                                            <p:cond delay="0"/>
                                          </p:stCondLst>
                                        </p:cTn>
                                        <p:tgtEl>
                                          <p:spTgt spid="11">
                                            <p:txEl>
                                              <p:pRg st="1" end="1"/>
                                            </p:txEl>
                                          </p:spTgt>
                                        </p:tgtEl>
                                        <p:attrNameLst>
                                          <p:attrName>style.visibility</p:attrName>
                                        </p:attrNameLst>
                                      </p:cBhvr>
                                      <p:to>
                                        <p:strVal val="visible"/>
                                      </p:to>
                                    </p:set>
                                    <p:anim calcmode="lin" valueType="num">
                                      <p:cBhvr additive="base">
                                        <p:cTn id="16"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2" presetClass="entr" presetSubtype="4" fill="hold" nodeType="after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 calcmode="lin" valueType="num">
                                      <p:cBhvr additive="base">
                                        <p:cTn id="2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3500"/>
                            </p:stCondLst>
                            <p:childTnLst>
                              <p:par>
                                <p:cTn id="24" presetID="2" presetClass="entr" presetSubtype="4" fill="hold" nodeType="afterEffect">
                                  <p:stCondLst>
                                    <p:cond delay="0"/>
                                  </p:stCondLst>
                                  <p:childTnLst>
                                    <p:set>
                                      <p:cBhvr>
                                        <p:cTn id="25" dur="1" fill="hold">
                                          <p:stCondLst>
                                            <p:cond delay="0"/>
                                          </p:stCondLst>
                                        </p:cTn>
                                        <p:tgtEl>
                                          <p:spTgt spid="11">
                                            <p:txEl>
                                              <p:pRg st="3" end="3"/>
                                            </p:txEl>
                                          </p:spTgt>
                                        </p:tgtEl>
                                        <p:attrNameLst>
                                          <p:attrName>style.visibility</p:attrName>
                                        </p:attrNameLst>
                                      </p:cBhvr>
                                      <p:to>
                                        <p:strVal val="visible"/>
                                      </p:to>
                                    </p:set>
                                    <p:anim calcmode="lin" valueType="num">
                                      <p:cBhvr additive="base">
                                        <p:cTn id="26"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4" fill="hold" nodeType="after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 calcmode="lin" valueType="num">
                                      <p:cBhvr additive="base">
                                        <p:cTn id="3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152400"/>
            <a:ext cx="8229600" cy="1066800"/>
          </a:xfrm>
        </p:spPr>
        <p:txBody>
          <a:bodyPr>
            <a:noAutofit/>
          </a:bodyPr>
          <a:lstStyle/>
          <a:p>
            <a:pPr marL="342900" indent="-342900" algn="r" rtl="1">
              <a:spcBef>
                <a:spcPct val="20000"/>
              </a:spcBef>
              <a:buFont typeface="Arial" pitchFamily="34" charset="0"/>
              <a:buChar char="•"/>
            </a:pPr>
            <a:r>
              <a:rPr lang="ar-EG" sz="2800" b="1" u="sng" dirty="0">
                <a:solidFill>
                  <a:schemeClr val="accent6">
                    <a:lumMod val="50000"/>
                  </a:schemeClr>
                </a:solidFill>
                <a:latin typeface="+mn-lt"/>
                <a:ea typeface="+mn-ea"/>
                <a:cs typeface="+mn-cs"/>
              </a:rPr>
              <a:t>وعلى الرغم من أهمية وجدوى استخدام الكتلة الحيوية فى الحصول على الطاقة والأسمدة العضوية فى المجال الزراعى إلا أنه لم تلقى قبول حتى الآن فى مصر ويرجع السبب فى ذلك إلى : </a:t>
            </a:r>
            <a:endParaRPr lang="en-US" sz="2800" b="1" u="sng" dirty="0">
              <a:solidFill>
                <a:schemeClr val="accent6">
                  <a:lumMod val="50000"/>
                </a:schemeClr>
              </a:solidFill>
              <a:latin typeface="+mn-lt"/>
              <a:ea typeface="+mn-ea"/>
              <a:cs typeface="+mn-cs"/>
            </a:endParaRPr>
          </a:p>
        </p:txBody>
      </p:sp>
      <p:sp>
        <p:nvSpPr>
          <p:cNvPr id="6" name="Content Placeholder 2"/>
          <p:cNvSpPr>
            <a:spLocks noGrp="1"/>
          </p:cNvSpPr>
          <p:nvPr>
            <p:ph idx="1"/>
          </p:nvPr>
        </p:nvSpPr>
        <p:spPr>
          <a:xfrm>
            <a:off x="381000" y="1524000"/>
            <a:ext cx="8458200" cy="4876800"/>
          </a:xfrm>
        </p:spPr>
        <p:txBody>
          <a:bodyPr>
            <a:noAutofit/>
          </a:bodyPr>
          <a:lstStyle/>
          <a:p>
            <a:pPr marL="342900" lvl="1" indent="-342900" algn="just" rtl="1">
              <a:buFont typeface="Arial" pitchFamily="34" charset="0"/>
              <a:buChar char="•"/>
            </a:pPr>
            <a:r>
              <a:rPr lang="ar-EG" sz="2400" b="1" dirty="0">
                <a:solidFill>
                  <a:schemeClr val="accent6">
                    <a:lumMod val="50000"/>
                  </a:schemeClr>
                </a:solidFill>
              </a:rPr>
              <a:t>توفر بدائل من الطاقات التقليدية بأسعار مدعومة .</a:t>
            </a:r>
            <a:endParaRPr lang="en-US" sz="2400" b="1" dirty="0">
              <a:solidFill>
                <a:schemeClr val="accent6">
                  <a:lumMod val="50000"/>
                </a:schemeClr>
              </a:solidFill>
            </a:endParaRPr>
          </a:p>
          <a:p>
            <a:pPr marL="342900" lvl="1" indent="-342900" algn="just" rtl="1">
              <a:buFont typeface="Arial" pitchFamily="34" charset="0"/>
              <a:buChar char="•"/>
            </a:pPr>
            <a:r>
              <a:rPr lang="ar-EG" sz="2400" b="1" dirty="0">
                <a:solidFill>
                  <a:schemeClr val="accent6">
                    <a:lumMod val="50000"/>
                  </a:schemeClr>
                </a:solidFill>
              </a:rPr>
              <a:t>قلة الوعى عند المزارعين بأهمية وجدوى الإستفادة من الكتلة الحيوية.</a:t>
            </a:r>
            <a:endParaRPr lang="en-US" sz="2400" b="1" dirty="0">
              <a:solidFill>
                <a:schemeClr val="accent6">
                  <a:lumMod val="50000"/>
                </a:schemeClr>
              </a:solidFill>
            </a:endParaRPr>
          </a:p>
          <a:p>
            <a:pPr marL="342900" lvl="1" indent="-342900" algn="just" rtl="1">
              <a:buFont typeface="Arial" pitchFamily="34" charset="0"/>
              <a:buChar char="•"/>
            </a:pPr>
            <a:r>
              <a:rPr lang="ar-EG" sz="2400" b="1" dirty="0">
                <a:solidFill>
                  <a:schemeClr val="accent6">
                    <a:lumMod val="50000"/>
                  </a:schemeClr>
                </a:solidFill>
              </a:rPr>
              <a:t>عدم المعرفة بالأضرار الصحية التى تنجم عن عدم استغلال هذه الكتلة بالطرق العلمية .</a:t>
            </a:r>
            <a:endParaRPr lang="en-US" sz="2400" b="1" dirty="0">
              <a:solidFill>
                <a:schemeClr val="accent6">
                  <a:lumMod val="50000"/>
                </a:schemeClr>
              </a:solidFill>
            </a:endParaRPr>
          </a:p>
          <a:p>
            <a:pPr marL="342900" lvl="1" indent="-342900" algn="just" rtl="1">
              <a:buFont typeface="Arial" pitchFamily="34" charset="0"/>
              <a:buChar char="•"/>
            </a:pPr>
            <a:r>
              <a:rPr lang="ar-EG" sz="2400" b="1" dirty="0">
                <a:solidFill>
                  <a:schemeClr val="accent6">
                    <a:lumMod val="50000"/>
                  </a:schemeClr>
                </a:solidFill>
              </a:rPr>
              <a:t>قلة الوعى عن آثار التلوث البيئى عند عدم استخدام  الطرق العلمية .</a:t>
            </a:r>
            <a:endParaRPr lang="en-US" sz="2400" b="1" dirty="0">
              <a:solidFill>
                <a:schemeClr val="accent6">
                  <a:lumMod val="50000"/>
                </a:schemeClr>
              </a:solidFill>
            </a:endParaRPr>
          </a:p>
          <a:p>
            <a:pPr marL="342900" lvl="1" indent="-342900" algn="just" rtl="1">
              <a:buFont typeface="Arial" pitchFamily="34" charset="0"/>
              <a:buChar char="•"/>
            </a:pPr>
            <a:r>
              <a:rPr lang="ar-EG" sz="2400" b="1" dirty="0">
                <a:solidFill>
                  <a:schemeClr val="accent6">
                    <a:lumMod val="50000"/>
                  </a:schemeClr>
                </a:solidFill>
              </a:rPr>
              <a:t>النواحى الإجتماعية والعادات والتقاليد عند الفلاحين .</a:t>
            </a:r>
            <a:endParaRPr lang="en-US" sz="2400" b="1" dirty="0">
              <a:solidFill>
                <a:schemeClr val="accent6">
                  <a:lumMod val="50000"/>
                </a:schemeClr>
              </a:solidFill>
            </a:endParaRPr>
          </a:p>
          <a:p>
            <a:pPr marL="342900" lvl="1" indent="-342900" algn="just" rtl="1">
              <a:buFont typeface="Arial" pitchFamily="34" charset="0"/>
              <a:buChar char="•"/>
            </a:pPr>
            <a:r>
              <a:rPr lang="ar-EG" sz="2400" b="1" dirty="0">
                <a:solidFill>
                  <a:schemeClr val="accent6">
                    <a:lumMod val="50000"/>
                  </a:schemeClr>
                </a:solidFill>
              </a:rPr>
              <a:t>النواحى الإقتصادية مقارنة بالأسعار المدعمة .</a:t>
            </a:r>
            <a:endParaRPr lang="en-US" sz="2400" b="1" dirty="0">
              <a:solidFill>
                <a:schemeClr val="accent6">
                  <a:lumMod val="50000"/>
                </a:schemeClr>
              </a:solidFill>
            </a:endParaRPr>
          </a:p>
          <a:p>
            <a:pPr marL="342900" lvl="1" indent="-342900" algn="just" rtl="1">
              <a:buFont typeface="Arial" pitchFamily="34" charset="0"/>
              <a:buChar char="•"/>
            </a:pPr>
            <a:r>
              <a:rPr lang="ar-EG" sz="2400" b="1" dirty="0">
                <a:solidFill>
                  <a:schemeClr val="accent6">
                    <a:lumMod val="50000"/>
                  </a:schemeClr>
                </a:solidFill>
              </a:rPr>
              <a:t>عدم وجود رقابة على المزارعين فى كيفية التخلص من المخلفات العضوية .</a:t>
            </a:r>
            <a:endParaRPr lang="en-US" sz="2400" b="1" dirty="0">
              <a:solidFill>
                <a:schemeClr val="accent6">
                  <a:lumMod val="50000"/>
                </a:schemeClr>
              </a:solidFill>
            </a:endParaRPr>
          </a:p>
          <a:p>
            <a:pPr marL="342900" lvl="1" indent="-342900" algn="just" rtl="1">
              <a:buFont typeface="Arial" pitchFamily="34" charset="0"/>
              <a:buChar char="•"/>
            </a:pPr>
            <a:r>
              <a:rPr lang="ar-EG" sz="2400" b="1" dirty="0">
                <a:solidFill>
                  <a:schemeClr val="accent6">
                    <a:lumMod val="50000"/>
                  </a:schemeClr>
                </a:solidFill>
              </a:rPr>
              <a:t>صعوبة تجميع وكبس المخلفات الزراعية .</a:t>
            </a:r>
            <a:endParaRPr lang="en-US" sz="2400" b="1" dirty="0">
              <a:solidFill>
                <a:schemeClr val="accent6">
                  <a:lumMod val="50000"/>
                </a:schemeClr>
              </a:solidFill>
            </a:endParaRPr>
          </a:p>
          <a:p>
            <a:pPr marL="342900" lvl="1" indent="-342900" algn="just" rtl="1">
              <a:buFont typeface="Arial" pitchFamily="34" charset="0"/>
              <a:buChar char="•"/>
            </a:pPr>
            <a:r>
              <a:rPr lang="ar-EG" sz="2400" b="1" dirty="0">
                <a:solidFill>
                  <a:schemeClr val="accent6">
                    <a:lumMod val="50000"/>
                  </a:schemeClr>
                </a:solidFill>
              </a:rPr>
              <a:t>صغر الحيازات مع ارتفاع تكاليف الآلات.</a:t>
            </a:r>
            <a:endParaRPr lang="en-US" sz="2400" b="1" dirty="0">
              <a:solidFill>
                <a:schemeClr val="accent6">
                  <a:lumMod val="50000"/>
                </a:schemeClr>
              </a:solidFill>
            </a:endParaRPr>
          </a:p>
        </p:txBody>
      </p:sp>
    </p:spTree>
    <p:extLst>
      <p:ext uri="{BB962C8B-B14F-4D97-AF65-F5344CB8AC3E}">
        <p14:creationId xmlns:p14="http://schemas.microsoft.com/office/powerpoint/2010/main" val="161959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nodeType="after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 calcmode="lin" valueType="num">
                                      <p:cBhvr additive="base">
                                        <p:cTn id="1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2" presetClass="entr" presetSubtype="4" fill="hold" nodeType="after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additive="base">
                                        <p:cTn id="2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3500"/>
                            </p:stCondLst>
                            <p:childTnLst>
                              <p:par>
                                <p:cTn id="24" presetID="2" presetClass="entr" presetSubtype="4" fill="hold" nodeType="after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 calcmode="lin" valueType="num">
                                      <p:cBhvr additive="base">
                                        <p:cTn id="2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4" fill="hold" nodeType="after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4500"/>
                            </p:stCondLst>
                            <p:childTnLst>
                              <p:par>
                                <p:cTn id="34" presetID="2" presetClass="entr" presetSubtype="4" fill="hold" nodeType="after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anim calcmode="lin" valueType="num">
                                      <p:cBhvr additive="base">
                                        <p:cTn id="36"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5000"/>
                            </p:stCondLst>
                            <p:childTnLst>
                              <p:par>
                                <p:cTn id="39" presetID="2" presetClass="entr" presetSubtype="4" fill="hold" nodeType="after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 calcmode="lin" valueType="num">
                                      <p:cBhvr additive="base">
                                        <p:cTn id="4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par>
                          <p:cTn id="43" fill="hold">
                            <p:stCondLst>
                              <p:cond delay="5500"/>
                            </p:stCondLst>
                            <p:childTnLst>
                              <p:par>
                                <p:cTn id="44" presetID="2" presetClass="entr" presetSubtype="4" fill="hold" nodeType="afterEffect">
                                  <p:stCondLst>
                                    <p:cond delay="0"/>
                                  </p:stCondLst>
                                  <p:childTnLst>
                                    <p:set>
                                      <p:cBhvr>
                                        <p:cTn id="45" dur="1" fill="hold">
                                          <p:stCondLst>
                                            <p:cond delay="0"/>
                                          </p:stCondLst>
                                        </p:cTn>
                                        <p:tgtEl>
                                          <p:spTgt spid="6">
                                            <p:txEl>
                                              <p:pRg st="7" end="7"/>
                                            </p:txEl>
                                          </p:spTgt>
                                        </p:tgtEl>
                                        <p:attrNameLst>
                                          <p:attrName>style.visibility</p:attrName>
                                        </p:attrNameLst>
                                      </p:cBhvr>
                                      <p:to>
                                        <p:strVal val="visible"/>
                                      </p:to>
                                    </p:set>
                                    <p:anim calcmode="lin" valueType="num">
                                      <p:cBhvr additive="base">
                                        <p:cTn id="46"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par>
                          <p:cTn id="48" fill="hold">
                            <p:stCondLst>
                              <p:cond delay="6000"/>
                            </p:stCondLst>
                            <p:childTnLst>
                              <p:par>
                                <p:cTn id="49" presetID="2" presetClass="entr" presetSubtype="4" fill="hold" nodeType="after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anim calcmode="lin" valueType="num">
                                      <p:cBhvr additive="base">
                                        <p:cTn id="5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TotalTime>
  <Words>852</Words>
  <Application>Microsoft Office PowerPoint</Application>
  <PresentationFormat>On-screen Show (4:3)</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البيوجاز الأهداف</vt:lpstr>
      <vt:lpstr>المخلفات العضوية المنتجة للبيوجاز :</vt:lpstr>
      <vt:lpstr>أجزاء وحدة إنتاج الغاز الحيوى ومكوناتها</vt:lpstr>
      <vt:lpstr>PowerPoint Presentation</vt:lpstr>
      <vt:lpstr>PowerPoint Presentation</vt:lpstr>
      <vt:lpstr>PowerPoint Presentation</vt:lpstr>
      <vt:lpstr>العوامل التي تؤثر على إنتاج  الغاز الحيوي: </vt:lpstr>
      <vt:lpstr>وعلى الرغم من أهمية وجدوى استخدام الكتلة الحيوية فى الحصول على الطاقة والأسمدة العضوية فى المجال الزراعى إلا أنه لم تلقى قبول حتى الآن فى مصر ويرجع السبب فى ذلك إلى : </vt:lpstr>
      <vt:lpstr>PowerPoint Presentation</vt:lpstr>
      <vt:lpstr>التقليب</vt:lpstr>
      <vt:lpstr>تنقية  البيوجاز </vt:lpstr>
    </vt:vector>
  </TitlesOfParts>
  <Company>Mohamed Khaled Ibrahim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إعداد خطة درس من دروس تخصصك</dc:title>
  <dc:creator>User</dc:creator>
  <cp:lastModifiedBy>abk</cp:lastModifiedBy>
  <cp:revision>48</cp:revision>
  <dcterms:created xsi:type="dcterms:W3CDTF">2017-11-09T19:55:03Z</dcterms:created>
  <dcterms:modified xsi:type="dcterms:W3CDTF">2020-03-22T11:18:05Z</dcterms:modified>
</cp:coreProperties>
</file>